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But enough about me, today I'm just your humble narrator</a:t>
            </a:r>
          </a:p>
          <a:p>
            <a:pPr marL="279400" indent="-279400">
              <a:buSzPct val="123000"/>
              <a:buChar char="-"/>
            </a:pPr>
            <a:r>
              <a:t>This story is about a message named Mary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Informed by my previous result, I tried being more specific this time, I even asked for it to be cute</a:t>
            </a:r>
          </a:p>
          <a:p>
            <a:pPr marL="279400" indent="-279400">
              <a:buSzPct val="123000"/>
              <a:buChar char="-"/>
            </a:pPr>
            <a:r>
              <a:t>I was going for a bunch of pneumatic tubes like you'd see at the bank or pharmacy drive through</a:t>
            </a:r>
          </a:p>
          <a:p>
            <a:pPr marL="279400" indent="-279400">
              <a:buSzPct val="123000"/>
              <a:buChar char="-"/>
            </a:pPr>
            <a:r>
              <a:t>What I got instead was something that just happened to be cutely horrifying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Mary arrives at PubSub</a:t>
            </a:r>
          </a:p>
          <a:p>
            <a:pPr marL="279400" indent="-279400">
              <a:buSzPct val="123000"/>
              <a:buChar char="-"/>
            </a:pPr>
            <a:r>
              <a:t>Pablo: "Hey! What can I do for you?"</a:t>
            </a:r>
          </a:p>
          <a:p>
            <a:pPr marL="279400" indent="-279400">
              <a:buSzPct val="123000"/>
              <a:buChar char="-"/>
            </a:pPr>
            <a:r>
              <a:t>Mary: "I have some weather data to deliver, where should I go?"</a:t>
            </a:r>
          </a:p>
          <a:p>
            <a:pPr marL="279400" indent="-279400">
              <a:buSzPct val="123000"/>
              <a:buChar char="-"/>
            </a:pPr>
            <a:r>
              <a:t>Pablo: "Ah! You're looking for the weather app. I'll point you in the right direction and if you get lost along the way I'll just send another copy."</a:t>
            </a:r>
          </a:p>
          <a:p>
            <a:pPr marL="279400" indent="-279400">
              <a:buSzPct val="123000"/>
              <a:buChar char="-"/>
            </a:pPr>
            <a:r>
              <a:t>Mary: "What do you mean if I get lost? Wait, and what do you mean you'll send a copy?"</a:t>
            </a:r>
          </a:p>
          <a:p>
            <a:pPr marL="279400" indent="-279400">
              <a:buSzPct val="123000"/>
              <a:buChar char="-"/>
            </a:pPr>
            <a:r>
              <a:t>Pablo: "All kinds of stuff can happen on the mean streets of the internet."</a:t>
            </a:r>
          </a:p>
          <a:p>
            <a:pPr marL="279400" indent="-279400">
              <a:buSzPct val="123000"/>
              <a:buChar char="-"/>
            </a:pPr>
            <a:r>
              <a:t>Pablo: "Messages get lost or delayed all the time. We keep copies around in case something happens and a message doesn't arrive on time."</a:t>
            </a:r>
          </a:p>
          <a:p>
            <a:pPr marL="279400" indent="-279400">
              <a:buSzPct val="123000"/>
              <a:buChar char="-"/>
            </a:pPr>
            <a:r>
              <a:t>Pablo points at a bunch of cloning chambers.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At this point Mary has an existential crisis.</a:t>
            </a:r>
          </a:p>
          <a:p>
            <a:pPr marL="279400" indent="-279400">
              <a:buSzPct val="123000"/>
              <a:buChar char="-"/>
            </a:pPr>
            <a:r>
              <a:t>"How do I know I'm the real me?"</a:t>
            </a:r>
          </a:p>
          <a:p>
            <a:pPr marL="279400" indent="-279400">
              <a:buSzPct val="123000"/>
              <a:buChar char="-"/>
            </a:pPr>
            <a:r>
              <a:t>"Am I the original me"</a:t>
            </a:r>
          </a:p>
          <a:p>
            <a:pPr marL="279400" indent="-279400">
              <a:buSzPct val="123000"/>
              <a:buChar char="-"/>
            </a:pPr>
            <a:r>
              <a:t>"Are there more of me out there already?"</a:t>
            </a:r>
          </a:p>
          <a:p>
            <a:pPr/>
          </a:p>
          <a:p>
            <a:pPr/>
            <a:r>
              <a:t>Pablo, looking exasperated: "Okayyy, time to go" and pushes her out the door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This is an overview of what the app will look like</a:t>
            </a:r>
          </a:p>
          <a:p>
            <a:pPr marL="279400" indent="-279400">
              <a:buSzPct val="123000"/>
              <a:buChar char="-"/>
            </a:pPr>
            <a:r>
              <a:t>We have incoming messages that are all mixed together</a:t>
            </a:r>
          </a:p>
          <a:p>
            <a:pPr marL="279400" indent="-279400">
              <a:buSzPct val="123000"/>
              <a:buChar char="-"/>
            </a:pPr>
            <a:r>
              <a:t>These incoming messages will be somehow handled by a component called the demuxer</a:t>
            </a:r>
          </a:p>
          <a:p>
            <a:pPr lvl="1" marL="889000" indent="-279400">
              <a:buSzPct val="123000"/>
              <a:buChar char="-"/>
            </a:pPr>
            <a:r>
              <a:t>"Demuxer" meaning "demultiplexing"</a:t>
            </a:r>
          </a:p>
          <a:p>
            <a:pPr lvl="1" marL="889000" indent="-279400">
              <a:buSzPct val="123000"/>
              <a:buChar char="-"/>
            </a:pPr>
            <a:r>
              <a:t>This part organizes messages into some form that's more convenient for the rest of the system</a:t>
            </a:r>
          </a:p>
          <a:p>
            <a:pPr marL="279400" indent="-279400">
              <a:buSzPct val="123000"/>
              <a:buChar char="-"/>
            </a:pPr>
            <a:r>
              <a:t>Then those messages will be placed into groups, like I mentioned earlier</a:t>
            </a:r>
          </a:p>
          <a:p>
            <a:pPr marL="279400" indent="-279400">
              <a:buSzPct val="123000"/>
              <a:buChar char="-"/>
            </a:pPr>
            <a:r>
              <a:t>The processor does the weather prediction</a:t>
            </a:r>
          </a:p>
          <a:p>
            <a:pPr marL="279400" indent="-279400">
              <a:buSzPct val="123000"/>
              <a:buChar char="-"/>
            </a:pPr>
            <a:r>
              <a:t>The publisher sends our predictions back to PubSub to be consumed by some other application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In a synchronous world a sequence of items is represented by the Iterator trait</a:t>
            </a:r>
          </a:p>
          <a:p>
            <a:pPr marL="279400" indent="-279400">
              <a:buSzPct val="123000"/>
              <a:buChar char="-"/>
            </a:pPr>
            <a:r>
              <a:t>In the asynchronous world you model this with a Stream</a:t>
            </a:r>
          </a:p>
          <a:p>
            <a:pPr marL="279400" indent="-279400">
              <a:buSzPct val="123000"/>
              <a:buChar char="-"/>
            </a:pPr>
            <a:r>
              <a:t>My mental model for a stream is essentially an iterator that returns Futures</a:t>
            </a:r>
          </a:p>
          <a:p>
            <a:pPr marL="279400" indent="-279400">
              <a:buSzPct val="123000"/>
              <a:buChar char="-"/>
            </a:pPr>
            <a:r>
              <a:t>The iterator trait provides all these combinators like "take", "skip_while", "and_then", that kind of thing</a:t>
            </a:r>
          </a:p>
          <a:p>
            <a:pPr marL="279400" indent="-279400">
              <a:buSzPct val="123000"/>
              <a:buChar char="-"/>
            </a:pPr>
            <a:r>
              <a:t>All of those combinators for Streams are provided by the StreamExt trait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Without further ado, meet Beatrix Buffer</a:t>
            </a:r>
          </a:p>
          <a:p>
            <a:pPr marL="279400" indent="-279400">
              <a:buSzPct val="123000"/>
              <a:buChar char="-"/>
            </a:pPr>
            <a:r>
              <a:t>Mary arrives at the weather application and sees a woman keeping messages in neatly ordered lines</a:t>
            </a:r>
          </a:p>
          <a:p>
            <a:pPr marL="279400" indent="-279400">
              <a:buSzPct val="123000"/>
              <a:buChar char="-"/>
            </a:pPr>
            <a:r>
              <a:t>But, before Mary can introduce herself to Beatrix Buffer, a man blows a whistle and runs over to her</a:t>
            </a:r>
          </a:p>
          <a:p>
            <a:pPr marL="279400" indent="-279400">
              <a:buSzPct val="123000"/>
              <a:buChar char="-"/>
            </a:pPr>
            <a:r>
              <a:t>We'll get to that character in a minute</a:t>
            </a:r>
          </a:p>
          <a:p>
            <a:pPr marL="279400" indent="-279400">
              <a:buSzPct val="123000"/>
              <a:buChar char="-"/>
            </a:pPr>
          </a:p>
          <a:p>
            <a:pPr marL="279400" indent="-279400">
              <a:buSzPct val="123000"/>
              <a:buChar char="-"/>
            </a:pPr>
            <a:r>
              <a:t>The horror in this example is not as apparent</a:t>
            </a:r>
          </a:p>
          <a:p>
            <a:pPr marL="279400" indent="-279400">
              <a:buSzPct val="123000"/>
              <a:buChar char="-"/>
            </a:pPr>
            <a:r>
              <a:t>I asked for stanchions, which are those things that make lines at the movie theater, the airport, etc</a:t>
            </a:r>
          </a:p>
          <a:p>
            <a:pPr marL="279400" indent="-279400">
              <a:buSzPct val="123000"/>
              <a:buChar char="-"/>
            </a:pPr>
            <a:r>
              <a:t>What I got instead is a chain</a:t>
            </a:r>
          </a:p>
          <a:p>
            <a:pPr marL="279400" indent="-279400">
              <a:buSzPct val="123000"/>
              <a:buChar char="-"/>
            </a:pPr>
            <a:r>
              <a:t>Not just any chain, but one that's not connected to anything in particular</a:t>
            </a:r>
          </a:p>
          <a:p>
            <a:pPr marL="279400" indent="-279400">
              <a:buSzPct val="123000"/>
              <a:buChar char="-"/>
            </a:pPr>
            <a:r>
              <a:t>Except for maybe this man's belt,</a:t>
            </a:r>
          </a:p>
          <a:p>
            <a:pPr marL="279400" indent="-279400">
              <a:buSzPct val="123000"/>
              <a:buChar char="-"/>
            </a:pPr>
            <a:r>
              <a:t>And, unfortunately, this man's crotch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We're going to keep the messages in each buffer sorted by creation time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Shape 2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You don't need to see the prompts anymore, just trust that I gave it solid try</a:t>
            </a:r>
          </a:p>
          <a:p>
            <a:pPr marL="279400" indent="-279400">
              <a:buSzPct val="123000"/>
              <a:buChar char="-"/>
            </a:pPr>
            <a:r>
              <a:t>These children appear to be pleading</a:t>
            </a:r>
          </a:p>
          <a:p>
            <a:pPr marL="279400" indent="-279400">
              <a:buSzPct val="123000"/>
              <a:buChar char="-"/>
            </a:pPr>
            <a:r>
              <a:t>This arm is disembodied</a:t>
            </a:r>
          </a:p>
          <a:p>
            <a:pPr marL="279400" indent="-279400">
              <a:buSzPct val="123000"/>
              <a:buChar char="-"/>
            </a:pPr>
            <a:r>
              <a:t>That child's lower body is made out of basketball sized baseballs</a:t>
            </a:r>
          </a:p>
          <a:p>
            <a:pPr/>
          </a:p>
          <a:p>
            <a:pPr marL="279400" indent="-279400">
              <a:buSzPct val="123000"/>
              <a:buChar char="-"/>
            </a:pPr>
            <a:r>
              <a:t>Dino runs over to Mary:</a:t>
            </a:r>
          </a:p>
          <a:p>
            <a:pPr marL="279400" indent="-279400">
              <a:buSzPct val="123000"/>
              <a:buChar char="-"/>
            </a:pPr>
            <a:r>
              <a:t>Dino: "quick, which station did you come from"</a:t>
            </a:r>
          </a:p>
          <a:p>
            <a:pPr marL="279400" indent="-279400">
              <a:buSzPct val="123000"/>
              <a:buChar char="-"/>
            </a:pPr>
            <a:r>
              <a:t>Mary: "uhhhh, station 1!"</a:t>
            </a:r>
          </a:p>
          <a:p>
            <a:pPr marL="279400" indent="-279400">
              <a:buSzPct val="123000"/>
              <a:buChar char="-"/>
            </a:pPr>
            <a:r>
              <a:t>Dino: "Over there, hustle, hustle!"</a:t>
            </a:r>
          </a:p>
          <a:p>
            <a:pPr marL="279400" indent="-279400">
              <a:buSzPct val="123000"/>
              <a:buChar char="-"/>
            </a:pPr>
            <a:r>
              <a:t>Mary hurries over to the correct line as Dino talks into a walkie talkie and hurries her over</a:t>
            </a:r>
          </a:p>
          <a:p>
            <a:pPr marL="279400" indent="-279400">
              <a:buSzPct val="123000"/>
              <a:buChar char="-"/>
            </a:pPr>
            <a:r>
              <a:t>Dino sends her through an obstacle course because it builds character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We start out with Station 1's buffer missing a message</a:t>
            </a:r>
          </a:p>
          <a:p>
            <a:pPr marL="279400" indent="-279400">
              <a:buSzPct val="123000"/>
              <a:buChar char="-"/>
            </a:pPr>
            <a:r>
              <a:t>Dino brings a message to Beatrix</a:t>
            </a:r>
          </a:p>
          <a:p>
            <a:pPr marL="279400" indent="-279400">
              <a:buSzPct val="123000"/>
              <a:buChar char="-"/>
            </a:pPr>
            <a:r>
              <a:t>Beatrix places that message in the correct spot in the buffer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The other thing that Beatrix does is discard any duplicate messages that arrive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This is "async building blocks" not "async materials science" so we're not going to get into the weeds on any particular topic</a:t>
            </a:r>
          </a:p>
          <a:p>
            <a:pPr marL="279400" indent="-279400">
              <a:buSzPct val="123000"/>
              <a:buChar char="-"/>
            </a:pPr>
            <a:r>
              <a:t>There's an example application that goes along with this on GitHub</a:t>
            </a:r>
          </a:p>
          <a:p>
            <a:pPr marL="279400" indent="-279400">
              <a:buSzPct val="123000"/>
              <a:buChar char="-"/>
            </a:pPr>
            <a:r>
              <a:t>We'll begin by setting the stage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We're Rust developers</a:t>
            </a:r>
          </a:p>
          <a:p>
            <a:pPr marL="279400" indent="-279400">
              <a:buSzPct val="123000"/>
              <a:buChar char="-"/>
            </a:pPr>
            <a:r>
              <a:t>We have principles, and compiler enforced moral superiority</a:t>
            </a:r>
          </a:p>
          <a:p>
            <a:pPr marL="279400" indent="-279400">
              <a:buSzPct val="123000"/>
              <a:buChar char="-"/>
            </a:pPr>
            <a:r>
              <a:t>We're not out here raw-dogging mutable pointers or letting the quantum fluctuations of the universe determine winners and losers</a:t>
            </a:r>
          </a:p>
          <a:p>
            <a:pPr marL="279400" indent="-279400">
              <a:buSzPct val="123000"/>
              <a:buChar char="-"/>
            </a:pPr>
            <a:r>
              <a:t>We're going to use...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At applications startup, Mitch Mutex hands a walkie-talkie labeled "ARC" to Dino and Greta, keeping one for himself</a:t>
            </a:r>
          </a:p>
          <a:p>
            <a:pPr marL="279400" indent="-279400">
              <a:buSzPct val="123000"/>
              <a:buChar char="-"/>
            </a:pPr>
            <a:r>
              <a:t>Anyone that wants to access the buffers needs to OK it with him first</a:t>
            </a:r>
          </a:p>
          <a:p>
            <a:pPr marL="279400" indent="-279400">
              <a:buSzPct val="123000"/>
              <a:buChar char="-"/>
            </a:pPr>
            <a:r>
              <a:t>He's supposed to be a referee blowing a whistle, idk blame Midjourney</a:t>
            </a:r>
          </a:p>
          <a:p>
            <a:pPr marL="279400" indent="-279400">
              <a:buSzPct val="123000"/>
              <a:buChar char="-"/>
            </a:pPr>
            <a:r>
              <a:t>Dino starts spamming the walkie talkie</a:t>
            </a:r>
          </a:p>
          <a:p>
            <a:pPr marL="279400" indent="-279400">
              <a:buSzPct val="123000"/>
              <a:buChar char="-"/>
            </a:pPr>
            <a:r>
              <a:t>Mitch: blows whistle, "Giving the Mutex the business, task is blocked until further notice"</a:t>
            </a:r>
          </a:p>
          <a:p>
            <a:pPr marL="279400" indent="-279400">
              <a:buSzPct val="123000"/>
              <a:buChar char="-"/>
            </a:pPr>
            <a:r>
              <a:t>It's not your turn Dino, chill out</a:t>
            </a:r>
          </a:p>
          <a:p>
            <a:pPr/>
          </a:p>
          <a:p>
            <a:pPr marL="279400" indent="-279400">
              <a:buSzPct val="123000"/>
              <a:buChar char="-"/>
            </a:pPr>
            <a:r>
              <a:t>We have our buffers behind Arc&lt;Mutex&lt;&gt;&gt;</a:t>
            </a:r>
          </a:p>
          <a:p>
            <a:pPr lvl="1" marL="889000" indent="-279400">
              <a:buSzPct val="123000"/>
              <a:buChar char="-"/>
            </a:pPr>
            <a:r>
              <a:t>There's actually a tokio::mutex</a:t>
            </a:r>
          </a:p>
          <a:p>
            <a:pPr lvl="1" marL="889000" indent="-279400">
              <a:buSzPct val="123000"/>
              <a:buChar char="-"/>
            </a:pPr>
            <a:r>
              <a:t>Which one should you use?</a:t>
            </a:r>
          </a:p>
          <a:p>
            <a:pPr lvl="1" marL="889000" indent="-279400">
              <a:buSzPct val="123000"/>
              <a:buChar char="-"/>
            </a:pPr>
            <a:r>
              <a:t>There are magic words for these kinds of situations.</a:t>
            </a:r>
          </a:p>
          <a:p>
            <a:pPr lvl="1" marL="889000" indent="-279400">
              <a:buSzPct val="123000"/>
              <a:buChar char="-"/>
            </a:pPr>
            <a:r>
              <a:t>Say it with me: "it depends"</a:t>
            </a:r>
          </a:p>
          <a:p>
            <a:pPr lvl="1" marL="889000" indent="-279400">
              <a:buSzPct val="123000"/>
              <a:buChar char="-"/>
            </a:pPr>
            <a:r>
              <a:t>Congratulations, you're all senior engineers now</a:t>
            </a:r>
          </a:p>
          <a:p>
            <a:pPr lvl="1" marL="889000" indent="-279400">
              <a:buSzPct val="123000"/>
              <a:buChar char="-"/>
            </a:pPr>
            <a:r>
              <a:t>Enjoy your raise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At this point we've started to discuss some details of the system</a:t>
            </a:r>
          </a:p>
          <a:p>
            <a:pPr marL="279400" indent="-279400">
              <a:buSzPct val="123000"/>
              <a:buChar char="-"/>
            </a:pPr>
            <a:r>
              <a:t>Let's take a more granular look at the application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What we want is to run different components of our system independently</a:t>
            </a:r>
          </a:p>
          <a:p>
            <a:pPr marL="279400" indent="-279400">
              <a:buSzPct val="123000"/>
              <a:buChar char="-"/>
            </a:pPr>
            <a:r>
              <a:t>A multithreaded runtime like tokio can run tasks on separate threads -&gt; parallelism</a:t>
            </a:r>
          </a:p>
          <a:p>
            <a:pPr marL="279400" indent="-279400">
              <a:buSzPct val="123000"/>
              <a:buChar char="-"/>
            </a:pPr>
            <a:r>
              <a:t>Each component creates a future</a:t>
            </a:r>
          </a:p>
          <a:p>
            <a:pPr marL="279400" indent="-279400">
              <a:buSzPct val="123000"/>
              <a:buChar char="-"/>
            </a:pPr>
            <a:r>
              <a:t>We'll create a task for that component by calling "tokio::spawn"</a:t>
            </a:r>
          </a:p>
          <a:p>
            <a:pPr marL="279400" indent="-279400">
              <a:buSzPct val="123000"/>
              <a:buChar char="-"/>
            </a:pPr>
            <a:r>
              <a:t>The task floats off into the ether of the runtime and you're left with a handle to it</a:t>
            </a:r>
          </a:p>
          <a:p>
            <a:pPr marL="279400" indent="-279400">
              <a:buSzPct val="123000"/>
              <a:buChar char="-"/>
            </a:pPr>
            <a:r>
              <a:t>You'll then await that handle</a:t>
            </a:r>
          </a:p>
          <a:p>
            <a:pPr marL="279400" indent="-279400">
              <a:buSzPct val="123000"/>
              <a:buChar char="-"/>
            </a:pPr>
            <a:r>
              <a:t>If you want your application to run forever, you just make that future run forever</a:t>
            </a:r>
          </a:p>
          <a:p>
            <a:pPr marL="279400" indent="-279400">
              <a:buSzPct val="123000"/>
              <a:buChar char="-"/>
            </a:pPr>
            <a:r>
              <a:t>We'll use the "futures::select" macro to await all of our tasks at the same time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A large part of my last job was coming up with robust solutions to this exact problem</a:t>
            </a:r>
          </a:p>
          <a:p>
            <a:pPr marL="279400" indent="-279400">
              <a:buSzPct val="123000"/>
              <a:buChar char="-"/>
            </a:pPr>
            <a:r>
              <a:t>We won't go into any of that, we'll just grab the oldest message from each station, assuming they were produced at the same time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The first thing we're going to do is wait</a:t>
            </a:r>
          </a:p>
          <a:p>
            <a:pPr marL="279400" indent="-279400">
              <a:buSzPct val="123000"/>
              <a:buChar char="-"/>
            </a:pPr>
            <a:r>
              <a:t>While we're waiting a message arrives</a:t>
            </a:r>
          </a:p>
          <a:p>
            <a:pPr marL="279400" indent="-279400">
              <a:buSzPct val="123000"/>
              <a:buChar char="-"/>
            </a:pPr>
            <a:r>
              <a:t>We keep waiting until time runs out</a:t>
            </a:r>
          </a:p>
          <a:p>
            <a:pPr marL="279400" indent="-279400">
              <a:buSzPct val="123000"/>
              <a:buChar char="-"/>
            </a:pPr>
            <a:r>
              <a:t>Once that's over we pull out the oldest message from each buffer to form our group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Greta asks the first message in each line to step forward</a:t>
            </a:r>
          </a:p>
          <a:p>
            <a:pPr marL="279400" indent="-279400">
              <a:buSzPct val="123000"/>
              <a:buChar char="-"/>
            </a:pPr>
            <a:r>
              <a:t>She ushers them all to stand together within a spot on the floor marked out in tape</a:t>
            </a:r>
          </a:p>
          <a:p>
            <a:pPr marL="279400" indent="-279400">
              <a:buSzPct val="123000"/>
              <a:buChar char="-"/>
            </a:pPr>
            <a:r>
              <a:t>She asks them all to stand there for a moment</a:t>
            </a:r>
          </a:p>
          <a:p>
            <a:pPr marL="279400" indent="-279400">
              <a:buSzPct val="123000"/>
              <a:buChar char="-"/>
            </a:pPr>
            <a:r>
              <a:t>Backs away, then slams a button on the wall</a:t>
            </a:r>
          </a:p>
          <a:p>
            <a:pPr marL="279400" indent="-279400">
              <a:buSzPct val="123000"/>
              <a:buChar char="-"/>
            </a:pPr>
            <a:r>
              <a:t>A robotic arm descends from the ceiling, wrapping the messages in plastic wrap</a:t>
            </a:r>
          </a:p>
          <a:p>
            <a:pPr marL="279400" indent="-279400">
              <a:buSzPct val="123000"/>
              <a:buChar char="-"/>
            </a:pPr>
            <a:r>
              <a:t>A blue portal opens on the wall next to Gwen</a:t>
            </a:r>
          </a:p>
          <a:p>
            <a:pPr marL="279400" indent="-279400">
              <a:buSzPct val="123000"/>
              <a:buChar char="-"/>
            </a:pPr>
            <a:r>
              <a:t>The floor swings up to catapult the group of messages through the portal</a:t>
            </a:r>
          </a:p>
          <a:p>
            <a:pPr marL="279400" indent="-279400">
              <a:buSzPct val="123000"/>
              <a:buChar char="-"/>
            </a:pPr>
            <a:r>
              <a:t>Sick</a:t>
            </a:r>
          </a:p>
          <a:p>
            <a:pPr marL="279400" indent="-279400">
              <a:buSzPct val="123000"/>
              <a:buChar char="-"/>
            </a:pPr>
            <a:r>
              <a:t>Let's discuss what this portal is all about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With a function you call it once and you get a single return value once the function completes</a:t>
            </a:r>
          </a:p>
          <a:p>
            <a:pPr marL="279400" indent="-279400">
              <a:buSzPct val="123000"/>
              <a:buChar char="-"/>
            </a:pPr>
            <a:r>
              <a:t>A task is a (potentially) long living thing that we want to continuously get data out of</a:t>
            </a:r>
          </a:p>
          <a:p>
            <a:pPr marL="279400" indent="-279400">
              <a:buSzPct val="123000"/>
              <a:buChar char="-"/>
            </a:pPr>
            <a:r>
              <a:t>What are our options?</a:t>
            </a:r>
          </a:p>
          <a:p>
            <a:pPr marL="279400" indent="-279400">
              <a:buSzPct val="123000"/>
              <a:buChar char="-"/>
            </a:pPr>
            <a:r>
              <a:t>We use an Arc&lt;Mutex&lt;T&gt;&gt; to store some data somewhere in the demuxer</a:t>
            </a:r>
          </a:p>
          <a:p>
            <a:pPr marL="279400" indent="-279400">
              <a:buSzPct val="123000"/>
              <a:buChar char="-"/>
            </a:pPr>
            <a:r>
              <a:t>We can also use channels</a:t>
            </a:r>
          </a:p>
          <a:p>
            <a:pPr marL="279400" indent="-279400">
              <a:buSzPct val="123000"/>
              <a:buChar char="-"/>
            </a:pPr>
            <a:r>
              <a:t>I get an end to send data into</a:t>
            </a:r>
          </a:p>
          <a:p>
            <a:pPr marL="279400" indent="-279400">
              <a:buSzPct val="123000"/>
              <a:buChar char="-"/>
            </a:pPr>
            <a:r>
              <a:t>You get an end to pull data out of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0" name="Shape 3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Things are about to get weird for Mary and her cohort of messages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This is pretty straightforward</a:t>
            </a:r>
          </a:p>
          <a:p>
            <a:pPr marL="279400" indent="-279400">
              <a:buSzPct val="123000"/>
              <a:buChar char="-"/>
            </a:pPr>
            <a:r>
              <a:t>We take a group of messages, run it through the algorithm, and get a prediction</a:t>
            </a:r>
          </a:p>
          <a:p>
            <a:pPr marL="279400" indent="-279400">
              <a:buSzPct val="123000"/>
              <a:buChar char="-"/>
            </a:pPr>
            <a:r>
              <a:t>We won't go into the details of the weather prediction algorithm because, like all algorithms, it's magic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This is the world in which our heroine Mary the Message lives</a:t>
            </a:r>
          </a:p>
          <a:p>
            <a:pPr marL="279400" indent="-279400">
              <a:buSzPct val="123000"/>
              <a:buChar char="-"/>
            </a:pPr>
            <a:r>
              <a:t>We have a collection of weather stations publishing measurements to a message queue system called PubSub</a:t>
            </a:r>
          </a:p>
          <a:p>
            <a:pPr marL="279400" indent="-279400">
              <a:buSzPct val="123000"/>
              <a:buChar char="-"/>
            </a:pPr>
            <a:r>
              <a:t>The weather stations publish messages to a "weather messages" topic</a:t>
            </a:r>
          </a:p>
          <a:p>
            <a:pPr lvl="1" marL="889000" indent="-279400">
              <a:buSzPct val="123000"/>
              <a:buChar char="-"/>
            </a:pPr>
            <a:r>
              <a:t>The messages that arrive there are stored in a queue in the order they arrive</a:t>
            </a:r>
          </a:p>
          <a:p>
            <a:pPr marL="279400" indent="-279400">
              <a:buSzPct val="123000"/>
              <a:buChar char="-"/>
            </a:pPr>
            <a:r>
              <a:t>Our weather application reads from this topic (this queue), processes that data, then publishes weather predictions to a "weather predictions" topic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This one just came out dope and not horrifying so let's all give Midjourney a round of applause</a:t>
            </a:r>
          </a:p>
          <a:p>
            <a:pPr marL="279400" indent="-279400">
              <a:buSzPct val="123000"/>
              <a:buChar char="-"/>
            </a:pPr>
            <a:r>
              <a:t>The shrink-wrapped group of messages is ejected unceremoniously from the other end of the portal, landing at the feet of the entity known as The Processor</a:t>
            </a:r>
          </a:p>
          <a:p>
            <a:pPr marL="279400" indent="-279400">
              <a:buSzPct val="123000"/>
              <a:buChar char="-"/>
            </a:pPr>
            <a:r>
              <a:t>It sits on a throne made of clouds with a book on its lap</a:t>
            </a:r>
          </a:p>
          <a:p>
            <a:pPr marL="279400" indent="-279400">
              <a:buSzPct val="123000"/>
              <a:buChar char="-"/>
            </a:pPr>
            <a:r>
              <a:t>On the spine, embossed in gold letters are the words "THE ALGORITHM"</a:t>
            </a:r>
          </a:p>
          <a:p>
            <a:pPr marL="279400" indent="-279400">
              <a:buSzPct val="123000"/>
              <a:buChar char="-"/>
            </a:pPr>
            <a:r>
              <a:t>P: "Hello, I'm sure your journey here has been strange and perilous"</a:t>
            </a:r>
          </a:p>
          <a:p>
            <a:pPr marL="279400" indent="-279400">
              <a:buSzPct val="123000"/>
              <a:buChar char="-"/>
            </a:pPr>
            <a:r>
              <a:t>P: "However, nothing will have prepared you for the choice I now lay before you"</a:t>
            </a:r>
          </a:p>
          <a:p>
            <a:pPr marL="279400" indent="-279400">
              <a:buSzPct val="123000"/>
              <a:buChar char="-"/>
            </a:pPr>
            <a:r>
              <a:t>P: "If you consent, you will ascend to a higher state of being, a Prediction"</a:t>
            </a:r>
          </a:p>
          <a:p>
            <a:pPr marL="279400" indent="-279400">
              <a:buSzPct val="123000"/>
              <a:buChar char="-"/>
            </a:pPr>
            <a:r>
              <a:t>P: "You will cease to exist individually, but the Application will fulfill its purpose and the future weather will be known"</a:t>
            </a:r>
          </a:p>
          <a:p>
            <a:pPr marL="279400" indent="-279400">
              <a:buSzPct val="123000"/>
              <a:buChar char="-"/>
            </a:pPr>
            <a:r>
              <a:t>P: "What say you?"</a:t>
            </a:r>
          </a:p>
          <a:p>
            <a:pPr marL="279400" indent="-279400">
              <a:buSzPct val="123000"/>
              <a:buChar char="-"/>
            </a:pPr>
            <a:r>
              <a:t>M: "Can't we just tell you what our data says instead?"</a:t>
            </a:r>
          </a:p>
          <a:p>
            <a:pPr marL="279400" indent="-279400">
              <a:buSzPct val="123000"/>
              <a:buChar char="-"/>
            </a:pPr>
            <a:r>
              <a:t>P: "Sure, but that is decidedly less rad"</a:t>
            </a:r>
          </a:p>
          <a:p>
            <a:pPr marL="279400" indent="-279400">
              <a:buSzPct val="123000"/>
              <a:buChar char="-"/>
            </a:pPr>
            <a:r>
              <a:t>M: Looking at the other messages, "He makes a good point, that would be less rad"</a:t>
            </a:r>
          </a:p>
          <a:p>
            <a:pPr marL="279400" indent="-279400">
              <a:buSzPct val="123000"/>
              <a:buChar char="-"/>
            </a:pPr>
            <a:r>
              <a:t>The messages look at one another, giving each other solemn nods</a:t>
            </a:r>
          </a:p>
          <a:p>
            <a:pPr marL="279400" indent="-279400">
              <a:buSzPct val="123000"/>
              <a:buChar char="-"/>
            </a:pPr>
            <a:r>
              <a:t>P: presses a button on the arm of his throne, a beam of light cascades down onto the messages and they meld into a single glowing orb of light known as a prediction</a:t>
            </a:r>
          </a:p>
          <a:p>
            <a:pPr marL="279400" indent="-279400">
              <a:buSzPct val="123000"/>
              <a:buChar char="-"/>
            </a:pPr>
            <a:r>
              <a:t>A door opens on the other side of the room and the prediction floats through it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3" name="Shape 4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Given this prompt, things could only go well, right?</a:t>
            </a:r>
          </a:p>
          <a:p>
            <a:pPr marL="279400" indent="-279400">
              <a:buSzPct val="123000"/>
              <a:buChar char="-"/>
            </a:pPr>
            <a:r>
              <a:t>Midjourney gives you four examples for each prompt, these were all equally terrifying so here you go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Shape 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The floating orb of light exits the door and finds itself and a loading dock</a:t>
            </a:r>
          </a:p>
          <a:p>
            <a:pPr marL="279400" indent="-279400">
              <a:buSzPct val="123000"/>
              <a:buChar char="-"/>
            </a:pPr>
            <a:r>
              <a:t>There's a woman, smiling and holding a small brown paper bag</a:t>
            </a:r>
          </a:p>
          <a:p>
            <a:pPr marL="279400" indent="-279400">
              <a:buSzPct val="123000"/>
              <a:buChar char="-"/>
            </a:pPr>
            <a:r>
              <a:t>The orb floats over to her</a:t>
            </a:r>
          </a:p>
          <a:p>
            <a:pPr marL="279400" indent="-279400">
              <a:buSzPct val="123000"/>
              <a:buChar char="-"/>
            </a:pPr>
            <a:r>
              <a:t>Padma: "Hello there, aren't you a sight to behold"</a:t>
            </a:r>
          </a:p>
          <a:p>
            <a:pPr marL="279400" indent="-279400">
              <a:buSzPct val="123000"/>
              <a:buChar char="-"/>
            </a:pPr>
            <a:r>
              <a:t>Prediction: "I can't tell, there are no mirrors"</a:t>
            </a:r>
          </a:p>
          <a:p>
            <a:pPr marL="279400" indent="-279400">
              <a:buSzPct val="123000"/>
              <a:buChar char="-"/>
            </a:pPr>
            <a:r>
              <a:t>Padma: "Well, you're going to head back to Pablo now, why don't you take this with you for the trip?"</a:t>
            </a:r>
          </a:p>
          <a:p>
            <a:pPr marL="279400" indent="-279400">
              <a:buSzPct val="123000"/>
              <a:buChar char="-"/>
            </a:pPr>
            <a:r>
              <a:t>Padma holds out an open brown paper bag</a:t>
            </a:r>
          </a:p>
          <a:p>
            <a:pPr marL="279400" indent="-279400">
              <a:buSzPct val="123000"/>
              <a:buChar char="-"/>
            </a:pPr>
            <a:r>
              <a:t>Prediction peers inside and sees a peanut butter and jelly sandwich and some orange slices</a:t>
            </a:r>
          </a:p>
          <a:p>
            <a:pPr marL="279400" indent="-279400">
              <a:buSzPct val="123000"/>
              <a:buChar char="-"/>
            </a:pPr>
            <a:r>
              <a:t>Prediction: "We have ascended to a higher state of being and no longer require food to sustain our physical form."</a:t>
            </a:r>
          </a:p>
          <a:p>
            <a:pPr marL="279400" indent="-279400">
              <a:buSzPct val="123000"/>
              <a:buChar char="-"/>
            </a:pPr>
            <a:r>
              <a:t>Padma: "I know, it just makes me feel useful. Off we go!"</a:t>
            </a:r>
          </a:p>
          <a:p>
            <a:pPr marL="279400" indent="-279400">
              <a:buSzPct val="123000"/>
              <a:buChar char="-"/>
            </a:pPr>
            <a:r>
              <a:t>Prediction floats into the back of Padma's truck</a:t>
            </a:r>
          </a:p>
          <a:p>
            <a:pPr/>
          </a:p>
          <a:p>
            <a:pPr marL="279400" indent="-279400">
              <a:buSzPct val="123000"/>
              <a:buChar char="-"/>
            </a:pPr>
            <a:r>
              <a:t>With regards for Midjourney I'll only point out two things:</a:t>
            </a:r>
          </a:p>
          <a:p>
            <a:pPr lvl="1" marL="889000" indent="-279400">
              <a:buSzPct val="123000"/>
              <a:buChar char="-"/>
            </a:pPr>
            <a:r>
              <a:t>The windshield is somehow behind Padma. What could go wrong?</a:t>
            </a:r>
          </a:p>
          <a:p>
            <a:pPr lvl="1" marL="889000" indent="-279400">
              <a:buSzPct val="123000"/>
              <a:buChar char="-"/>
            </a:pPr>
            <a:r>
              <a:t>Her left hand is not connected to her left arm.</a:t>
            </a:r>
          </a:p>
          <a:p>
            <a:pPr lvl="1" marL="889000" indent="-279400">
              <a:buSzPct val="123000"/>
              <a:buChar char="-"/>
            </a:pPr>
            <a:r>
              <a:t>For those of you that are also D&amp;D nerds, yes, Padma is using the Mage Hand spell.</a:t>
            </a:r>
          </a:p>
          <a:p>
            <a:pPr/>
          </a:p>
          <a:p>
            <a:pPr marL="279400" indent="-279400">
              <a:buSzPct val="123000"/>
              <a:buChar char="-"/>
            </a:pPr>
            <a:r>
              <a:t>Having ascended to a higher state of being, Prediction can now see the fabric of reality and can see all of the tasks executing in parallel</a:t>
            </a:r>
          </a:p>
          <a:p>
            <a:pPr marL="279400" indent="-279400">
              <a:buSzPct val="123000"/>
              <a:buChar char="-"/>
            </a:pPr>
            <a:r>
              <a:t>They float through the internet, unbothered by all of the perils of network congestion, misconfigured servers, and nefarious BGP hijacking incidents</a:t>
            </a:r>
          </a:p>
          <a:p>
            <a:pPr marL="279400" indent="-279400">
              <a:buSzPct val="123000"/>
              <a:buChar char="-"/>
            </a:pPr>
            <a:r>
              <a:t>Prediction arrives back at the message processing facility, making their way to Pablo</a:t>
            </a:r>
          </a:p>
          <a:p>
            <a:pPr marL="279400" indent="-279400">
              <a:buSzPct val="123000"/>
              <a:buChar char="-"/>
            </a:pPr>
            <a:r>
              <a:t>Prediction: "Pablo, we have traversed the internet and survived, we are ready for what comes next.</a:t>
            </a:r>
          </a:p>
          <a:p>
            <a:pPr marL="279400" indent="-279400">
              <a:buSzPct val="123000"/>
              <a:buChar char="-"/>
            </a:pPr>
            <a:r>
              <a:t>Pablo: "Well, us-east-1 is down for the moment, so I guess you'll have to stick around with me for a while."</a:t>
            </a:r>
          </a:p>
          <a:p>
            <a:pPr marL="279400" indent="-279400">
              <a:buSzPct val="123000"/>
              <a:buChar char="-"/>
            </a:pPr>
            <a:r>
              <a:t>A face made of pneumatic tubes embedded in a wall and a hivemind inhabiting a floating orb of light?</a:t>
            </a:r>
          </a:p>
          <a:p>
            <a:pPr marL="279400" indent="-279400">
              <a:buSzPct val="123000"/>
              <a:buChar char="-"/>
            </a:pPr>
            <a:r>
              <a:t>Truly a friendship meant for the ages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In order to make weather predictions the app needs a message from each station that came from "around the same time"</a:t>
            </a:r>
          </a:p>
          <a:p>
            <a:pPr marL="279400" indent="-279400">
              <a:buSzPct val="123000"/>
              <a:buChar char="-"/>
            </a:pPr>
            <a:r>
              <a:t>The app wants to see a snapshot of the entire world</a:t>
            </a:r>
          </a:p>
          <a:p>
            <a:pPr marL="279400" indent="-279400">
              <a:buSzPct val="123000"/>
              <a:buChar char="-"/>
            </a:pPr>
            <a:r>
              <a:t>Getting this group of messages will turn out to be kind of tricky</a:t>
            </a:r>
          </a:p>
          <a:p>
            <a:pPr marL="279400" indent="-279400">
              <a:buSzPct val="123000"/>
              <a:buChar char="-"/>
            </a:pPr>
            <a:r>
              <a:t>Before we discuss why, let's meet our main character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A bunch of cool software talks have hand-drawn art, but that requires fine motor skills which I do not possess.</a:t>
            </a:r>
          </a:p>
          <a:p>
            <a:pPr marL="279400" indent="-279400">
              <a:buSzPct val="123000"/>
              <a:buChar char="-"/>
            </a:pPr>
            <a:r>
              <a:t>Instead, since AI is taking over the world, I figured I would generate some art with Midjourney.</a:t>
            </a:r>
          </a:p>
          <a:p>
            <a:pPr marL="279400" indent="-279400">
              <a:buSzPct val="123000"/>
              <a:buChar char="-"/>
            </a:pPr>
            <a:r>
              <a:t>What I asked for was &lt;prompt&gt;</a:t>
            </a:r>
          </a:p>
          <a:p>
            <a:pPr marL="279400" indent="-279400">
              <a:buSzPct val="123000"/>
              <a:buChar char="-"/>
            </a:pPr>
            <a:r>
              <a:t>What I got was "Async Build Blocks: A Streaming Data Drama - brought to you by Tim Burton's A Nightmare Before Christmas"</a:t>
            </a:r>
          </a:p>
          <a:p>
            <a:pPr marL="279400" indent="-279400">
              <a:buSzPct val="123000"/>
              <a:buChar char="-"/>
            </a:pPr>
            <a:r>
              <a:t>Mary was just created an instructed to report to Pablo PubSub.</a:t>
            </a:r>
          </a:p>
          <a:p>
            <a:pPr marL="279400" indent="-279400">
              <a:buSzPct val="123000"/>
              <a:buChar char="-"/>
            </a:pPr>
            <a:r>
              <a:t>Let's discuss some of the problems Mary will encounter on her way to meet Pablo.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Let's say our weather stations are each publishing messages at the same rate (say 100ms)</a:t>
            </a:r>
          </a:p>
          <a:p>
            <a:pPr marL="279400" indent="-279400">
              <a:buSzPct val="123000"/>
              <a:buChar char="-"/>
            </a:pPr>
            <a:r>
              <a:t>In an ideal world they would also be publishing in lock step so that "message 1" from each station happens from around the same time</a:t>
            </a:r>
          </a:p>
          <a:p>
            <a:pPr marL="279400" indent="-279400">
              <a:buSzPct val="123000"/>
              <a:buChar char="-"/>
            </a:pPr>
            <a:r>
              <a:t>In reality the weather stations aren't measuring at exactly the same time, even if they're doing their best to do so</a:t>
            </a:r>
          </a:p>
          <a:p>
            <a:pPr marL="279400" indent="-279400">
              <a:buSzPct val="123000"/>
              <a:buChar char="-"/>
            </a:pPr>
            <a:r>
              <a:t>What it looks like instead is...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One problem you run into here is what counts as the "same time"?</a:t>
            </a:r>
          </a:p>
          <a:p>
            <a:pPr marL="279400" indent="-279400">
              <a:buSzPct val="123000"/>
              <a:buChar char="-"/>
            </a:pPr>
            <a:r>
              <a:t>Rather than it being an instant "same time" becomes a window</a:t>
            </a:r>
          </a:p>
          <a:p>
            <a:pPr marL="279400" indent="-279400">
              <a:buSzPct val="123000"/>
              <a:buChar char="-"/>
            </a:pPr>
            <a:r>
              <a:t>So, before we've even really started talking about how messages get to PubSub we're faced with a problem</a:t>
            </a:r>
          </a:p>
          <a:p>
            <a:pPr marL="279400" indent="-279400">
              <a:buSzPct val="123000"/>
              <a:buChar char="-"/>
            </a:pPr>
            <a:r>
              <a:t>Which of these two messages should count?</a:t>
            </a:r>
          </a:p>
          <a:p>
            <a:pPr marL="279400" indent="-279400">
              <a:buSzPct val="123000"/>
              <a:buChar char="-"/>
            </a:pPr>
            <a:r>
              <a:t>The next problem you run into is the fact that between the weather station and PubSub there exists this pesky thing called...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Some messages will be delivered just fine</a:t>
            </a:r>
          </a:p>
          <a:p>
            <a:pPr marL="279400" indent="-279400">
              <a:buSzPct val="123000"/>
              <a:buChar char="-"/>
            </a:pPr>
            <a:r>
              <a:t>Other messages will get lost and need to be retransmitted, you may end up with duplicate messages being delivered</a:t>
            </a:r>
          </a:p>
          <a:p>
            <a:pPr marL="279400" indent="-279400">
              <a:buSzPct val="123000"/>
              <a:buChar char="-"/>
            </a:pPr>
            <a:r>
              <a:t>Other messages will take a detour and arrive later than expected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So, while this is the ideal order that messages arrive in</a:t>
            </a:r>
          </a:p>
          <a:p>
            <a:pPr marL="279400" indent="-279400">
              <a:buSzPct val="123000"/>
              <a:buChar char="-"/>
            </a:pPr>
            <a:r>
              <a:t>This is the actual order that they may arrive in after encountering all of these issues</a:t>
            </a:r>
          </a:p>
          <a:p>
            <a:pPr marL="279400" indent="-279400">
              <a:buSzPct val="123000"/>
              <a:buChar char="-"/>
            </a:pPr>
            <a:r>
              <a:t>If you just want the next message from each station, you can't just grab the next N messages</a:t>
            </a:r>
          </a:p>
          <a:p>
            <a:pPr marL="279400" indent="-279400">
              <a:buSzPct val="123000"/>
              <a:buChar char="-"/>
            </a:pPr>
            <a:r>
              <a:t>There's no guarantee that they'll be the correct messages you're looking for</a:t>
            </a:r>
          </a:p>
          <a:p>
            <a:pPr marL="279400" indent="-279400">
              <a:buSzPct val="123000"/>
              <a:buChar char="-"/>
            </a:pPr>
            <a:r>
              <a:t>All of these issues combine to make up the problem space that we're exploring today</a:t>
            </a:r>
          </a:p>
          <a:p>
            <a:pPr marL="279400" indent="-279400">
              <a:buSzPct val="123000"/>
              <a:buChar char="-"/>
            </a:pPr>
            <a:r>
              <a:t>But first, let's finally introduce our next character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41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tinkering.xyz" TargetMode="External"/><Relationship Id="rId3" Type="http://schemas.openxmlformats.org/officeDocument/2006/relationships/hyperlink" Target="https://hachyderm.io/@zmitchell" TargetMode="External"/><Relationship Id="rId4" Type="http://schemas.openxmlformats.org/officeDocument/2006/relationships/hyperlink" Target="https://github.com/zmitchell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Zach Mitchell - flox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Zach Mitchell - flox</a:t>
            </a:r>
          </a:p>
        </p:txBody>
      </p:sp>
      <p:sp>
        <p:nvSpPr>
          <p:cNvPr id="152" name="Async Building Block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Async Building Blocks</a:t>
            </a:r>
          </a:p>
        </p:txBody>
      </p:sp>
      <p:sp>
        <p:nvSpPr>
          <p:cNvPr id="153" name="A Streaming Data Drama in Three Ac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Streaming Data Drama in Three 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roblem: message ord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message ordering</a:t>
            </a:r>
          </a:p>
        </p:txBody>
      </p:sp>
      <p:sp>
        <p:nvSpPr>
          <p:cNvPr id="20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tation 1…"/>
          <p:cNvSpPr/>
          <p:nvPr/>
        </p:nvSpPr>
        <p:spPr>
          <a:xfrm>
            <a:off x="20075498" y="6897557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1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1</a:t>
            </a:r>
          </a:p>
        </p:txBody>
      </p:sp>
      <p:sp>
        <p:nvSpPr>
          <p:cNvPr id="205" name="Station 2…"/>
          <p:cNvSpPr/>
          <p:nvPr/>
        </p:nvSpPr>
        <p:spPr>
          <a:xfrm>
            <a:off x="5429900" y="6897557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2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2</a:t>
            </a:r>
          </a:p>
        </p:txBody>
      </p:sp>
      <p:sp>
        <p:nvSpPr>
          <p:cNvPr id="206" name="Station 1…"/>
          <p:cNvSpPr/>
          <p:nvPr/>
        </p:nvSpPr>
        <p:spPr>
          <a:xfrm>
            <a:off x="9091300" y="6897557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1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2</a:t>
            </a:r>
          </a:p>
        </p:txBody>
      </p:sp>
      <p:sp>
        <p:nvSpPr>
          <p:cNvPr id="207" name="Station 3…"/>
          <p:cNvSpPr/>
          <p:nvPr/>
        </p:nvSpPr>
        <p:spPr>
          <a:xfrm>
            <a:off x="12752699" y="6897557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3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1</a:t>
            </a:r>
          </a:p>
        </p:txBody>
      </p:sp>
      <p:sp>
        <p:nvSpPr>
          <p:cNvPr id="208" name="Station 2…"/>
          <p:cNvSpPr/>
          <p:nvPr/>
        </p:nvSpPr>
        <p:spPr>
          <a:xfrm>
            <a:off x="16414098" y="6897557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2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1</a:t>
            </a:r>
          </a:p>
        </p:txBody>
      </p:sp>
      <p:sp>
        <p:nvSpPr>
          <p:cNvPr id="209" name="Station 3…"/>
          <p:cNvSpPr/>
          <p:nvPr/>
        </p:nvSpPr>
        <p:spPr>
          <a:xfrm>
            <a:off x="1768501" y="6897557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3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2</a:t>
            </a:r>
          </a:p>
        </p:txBody>
      </p:sp>
      <p:sp>
        <p:nvSpPr>
          <p:cNvPr id="210" name="Station 1…"/>
          <p:cNvSpPr/>
          <p:nvPr/>
        </p:nvSpPr>
        <p:spPr>
          <a:xfrm>
            <a:off x="9091300" y="6897557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1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3</a:t>
            </a:r>
          </a:p>
        </p:txBody>
      </p:sp>
      <p:sp>
        <p:nvSpPr>
          <p:cNvPr id="211" name="Line"/>
          <p:cNvSpPr/>
          <p:nvPr/>
        </p:nvSpPr>
        <p:spPr>
          <a:xfrm>
            <a:off x="1849380" y="6038350"/>
            <a:ext cx="20510153" cy="1"/>
          </a:xfrm>
          <a:prstGeom prst="line">
            <a:avLst/>
          </a:prstGeom>
          <a:ln w="1905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" name="Later"/>
          <p:cNvSpPr txBox="1"/>
          <p:nvPr/>
        </p:nvSpPr>
        <p:spPr>
          <a:xfrm>
            <a:off x="1691152" y="4468010"/>
            <a:ext cx="15029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Later</a:t>
            </a:r>
          </a:p>
        </p:txBody>
      </p:sp>
      <p:sp>
        <p:nvSpPr>
          <p:cNvPr id="213" name="Earlier"/>
          <p:cNvSpPr txBox="1"/>
          <p:nvPr/>
        </p:nvSpPr>
        <p:spPr>
          <a:xfrm>
            <a:off x="20874716" y="4468010"/>
            <a:ext cx="181813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Earlier</a:t>
            </a:r>
          </a:p>
        </p:txBody>
      </p:sp>
      <p:sp>
        <p:nvSpPr>
          <p:cNvPr id="214" name="Arrival Time"/>
          <p:cNvSpPr txBox="1"/>
          <p:nvPr/>
        </p:nvSpPr>
        <p:spPr>
          <a:xfrm>
            <a:off x="10444362" y="4468010"/>
            <a:ext cx="332018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Arrival Time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01316 -0.000072" origin="layout" pathEditMode="relative">
                                      <p:cBhvr>
                                        <p:cTn id="11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49894 0.000064" origin="layout" pathEditMode="relative">
                                      <p:cBhvr>
                                        <p:cTn id="19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49857 -0.000072" origin="layout" pathEditMode="relative">
                                      <p:cBhvr>
                                        <p:cTn id="2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  <p:bldP build="whole" bldLvl="1" animBg="1" rev="0" advAuto="0" spid="21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eet Pablo PubSub"/>
          <p:cNvSpPr txBox="1"/>
          <p:nvPr>
            <p:ph type="title"/>
          </p:nvPr>
        </p:nvSpPr>
        <p:spPr>
          <a:xfrm>
            <a:off x="1206500" y="1270000"/>
            <a:ext cx="9779000" cy="1708830"/>
          </a:xfrm>
          <a:prstGeom prst="rect">
            <a:avLst/>
          </a:prstGeom>
        </p:spPr>
        <p:txBody>
          <a:bodyPr anchor="t"/>
          <a:lstStyle>
            <a:lvl1pPr defTabSz="2389572">
              <a:defRPr spc="-166" sz="8330"/>
            </a:lvl1pPr>
          </a:lstStyle>
          <a:p>
            <a:pPr/>
            <a:r>
              <a:t>Meet Pablo PubSub</a:t>
            </a:r>
          </a:p>
        </p:txBody>
      </p:sp>
      <p:sp>
        <p:nvSpPr>
          <p:cNvPr id="219" name="&quot;mail sorting machine made of tubes embedded in a basement, has a mouth and eyes, cute, cartoon, male&quot;"/>
          <p:cNvSpPr txBox="1"/>
          <p:nvPr>
            <p:ph type="body" sz="half" idx="1"/>
          </p:nvPr>
        </p:nvSpPr>
        <p:spPr>
          <a:xfrm>
            <a:off x="745593" y="3318959"/>
            <a:ext cx="10700814" cy="7881532"/>
          </a:xfrm>
          <a:prstGeom prst="rect">
            <a:avLst/>
          </a:prstGeom>
        </p:spPr>
        <p:txBody>
          <a:bodyPr anchor="ctr"/>
          <a:lstStyle>
            <a:lvl1pPr marL="638923" indent="-469900" defTabSz="2438338">
              <a:lnSpc>
                <a:spcPct val="90000"/>
              </a:lnSpc>
              <a:defRPr b="0" spc="-138" sz="6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"mail sorting machine made of tubes embedded in a basement, has a mouth and eyes, cute, cartoon, male"</a:t>
            </a:r>
          </a:p>
        </p:txBody>
      </p:sp>
      <p:pic>
        <p:nvPicPr>
          <p:cNvPr id="220" name="creepy_pablo.png" descr="creepy_pabl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27755" y="1679434"/>
            <a:ext cx="10357131" cy="10357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2"/>
      <p:bldP build="whole" bldLvl="1" animBg="1" rev="0" advAuto="0" spid="2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 give up, meet Pablo PubS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give up, meet Pablo PubSub</a:t>
            </a:r>
          </a:p>
        </p:txBody>
      </p:sp>
      <p:sp>
        <p:nvSpPr>
          <p:cNvPr id="225" name="Slide 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pablo.png" descr="pablo.png"/>
          <p:cNvPicPr>
            <a:picLocks noChangeAspect="1"/>
          </p:cNvPicPr>
          <p:nvPr/>
        </p:nvPicPr>
        <p:blipFill>
          <a:blip r:embed="rId3">
            <a:extLst/>
          </a:blip>
          <a:srcRect l="1193" t="0" r="1193" b="0"/>
          <a:stretch>
            <a:fillRect/>
          </a:stretch>
        </p:blipFill>
        <p:spPr>
          <a:xfrm>
            <a:off x="12188626" y="1263650"/>
            <a:ext cx="10921713" cy="1118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Close-up of a hot-air balloon viewed from below" descr="Close-up of a hot-air balloon viewed from below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191" t="0" r="1191" b="0"/>
          <a:stretch>
            <a:fillRect/>
          </a:stretch>
        </p:blipFill>
        <p:spPr>
          <a:xfrm>
            <a:off x="12192000" y="1270000"/>
            <a:ext cx="10922000" cy="11188700"/>
          </a:xfrm>
          <a:prstGeom prst="rect">
            <a:avLst/>
          </a:prstGeom>
        </p:spPr>
      </p:pic>
      <p:sp>
        <p:nvSpPr>
          <p:cNvPr id="231" name="Mary has an existential cri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Mary has an existential crisis</a:t>
            </a:r>
          </a:p>
        </p:txBody>
      </p:sp>
      <p:sp>
        <p:nvSpPr>
          <p:cNvPr id="232" name="Slide 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CT I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 II</a:t>
            </a:r>
          </a:p>
        </p:txBody>
      </p:sp>
      <p:sp>
        <p:nvSpPr>
          <p:cNvPr id="237" name="The Ap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pp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 overview</a:t>
            </a:r>
          </a:p>
        </p:txBody>
      </p:sp>
      <p:sp>
        <p:nvSpPr>
          <p:cNvPr id="24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1" name="app.png" descr="ap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3904" y="5703630"/>
            <a:ext cx="21336192" cy="6058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mary_face.png" descr="mary_fa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0274" y="7334567"/>
            <a:ext cx="2585456" cy="1434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odeling incoming mess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Modeling incoming messages</a:t>
            </a:r>
          </a:p>
        </p:txBody>
      </p:sp>
      <p:sp>
        <p:nvSpPr>
          <p:cNvPr id="24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omething that produces a sequence of mess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Something that produces a sequence of messages</a:t>
            </a:r>
          </a:p>
          <a:p>
            <a:pPr lvl="1"/>
            <a:r>
              <a:t>Synchronous -&gt; Iterator</a:t>
            </a:r>
          </a:p>
          <a:p>
            <a:pPr lvl="1"/>
            <a:r>
              <a:t>Asynchronous -&gt; Stream</a:t>
            </a:r>
          </a:p>
          <a:p>
            <a:pPr/>
            <a:r>
              <a:t>Low-level interface is in </a:t>
            </a:r>
            <a:r>
              <a:rPr>
                <a:latin typeface="Hack Regular"/>
                <a:ea typeface="Hack Regular"/>
                <a:cs typeface="Hack Regular"/>
                <a:sym typeface="Hack Regular"/>
              </a:rPr>
              <a:t>futures::Stream</a:t>
            </a:r>
            <a:endParaRPr>
              <a:latin typeface="Hack Regular"/>
              <a:ea typeface="Hack Regular"/>
              <a:cs typeface="Hack Regular"/>
              <a:sym typeface="Hack Regular"/>
            </a:endParaRPr>
          </a:p>
          <a:p>
            <a:pPr lvl="1"/>
            <a:r>
              <a:t>Stream-handling goodies are in </a:t>
            </a:r>
            <a:r>
              <a:rPr>
                <a:latin typeface="Hack Regular"/>
                <a:ea typeface="Hack Regular"/>
                <a:cs typeface="Hack Regular"/>
                <a:sym typeface="Hack Regular"/>
              </a:rPr>
              <a:t>futures::StreamExt</a:t>
            </a:r>
            <a:endParaRPr>
              <a:latin typeface="Hack Regular"/>
              <a:ea typeface="Hack Regular"/>
              <a:cs typeface="Hack Regular"/>
              <a:sym typeface="Hack Regular"/>
            </a:endParaRPr>
          </a:p>
          <a:p>
            <a:pPr lvl="1"/>
            <a:r>
              <a:t>Stream-producing goodies are in </a:t>
            </a:r>
            <a:r>
              <a:rPr>
                <a:latin typeface="Hack Regular"/>
                <a:ea typeface="Hack Regular"/>
                <a:cs typeface="Hack Regular"/>
                <a:sym typeface="Hack Regular"/>
              </a:rPr>
              <a:t>async_stream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roblem: message ord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message ordering</a:t>
            </a:r>
          </a:p>
        </p:txBody>
      </p:sp>
      <p:sp>
        <p:nvSpPr>
          <p:cNvPr id="25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Messages are out of ord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Messages are out of order</a:t>
            </a:r>
          </a:p>
          <a:p>
            <a:pPr/>
            <a:r>
              <a:t>Messages arrive late</a:t>
            </a:r>
          </a:p>
          <a:p>
            <a:pPr/>
            <a:r>
              <a:t>All I want is the next set of messages!</a:t>
            </a:r>
          </a:p>
          <a:p>
            <a:pPr/>
            <a:r>
              <a:t>Solution: buffering!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Hot-air balloons viewed from below against a blue sky" descr="Hot-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2383" b="0"/>
          <a:stretch>
            <a:fillRect/>
          </a:stretch>
        </p:blipFill>
        <p:spPr>
          <a:xfrm>
            <a:off x="12192000" y="1270000"/>
            <a:ext cx="10922000" cy="11188700"/>
          </a:xfrm>
          <a:prstGeom prst="rect">
            <a:avLst/>
          </a:prstGeom>
        </p:spPr>
      </p:pic>
      <p:sp>
        <p:nvSpPr>
          <p:cNvPr id="257" name="Meet Beatrix Buffer"/>
          <p:cNvSpPr txBox="1"/>
          <p:nvPr>
            <p:ph type="title"/>
          </p:nvPr>
        </p:nvSpPr>
        <p:spPr>
          <a:xfrm>
            <a:off x="1206500" y="1270000"/>
            <a:ext cx="9779000" cy="1647972"/>
          </a:xfrm>
          <a:prstGeom prst="rect">
            <a:avLst/>
          </a:prstGeom>
        </p:spPr>
        <p:txBody>
          <a:bodyPr/>
          <a:lstStyle/>
          <a:p>
            <a:pPr/>
            <a:r>
              <a:t>Meet Beatrix Buffer</a:t>
            </a:r>
          </a:p>
        </p:txBody>
      </p:sp>
      <p:sp>
        <p:nvSpPr>
          <p:cNvPr id="258" name="&quot;A woman with a clipboard and a lanyard keeping several people in orderly lines separated by stanchions in an industrial warehouse&quot;"/>
          <p:cNvSpPr txBox="1"/>
          <p:nvPr>
            <p:ph type="body" sz="half" idx="1"/>
          </p:nvPr>
        </p:nvSpPr>
        <p:spPr>
          <a:xfrm>
            <a:off x="1206500" y="3481234"/>
            <a:ext cx="9779000" cy="8964766"/>
          </a:xfrm>
          <a:prstGeom prst="rect">
            <a:avLst/>
          </a:prstGeom>
        </p:spPr>
        <p:txBody>
          <a:bodyPr/>
          <a:lstStyle/>
          <a:p>
            <a:pPr/>
            <a:r>
              <a:t>"A woman with a clipboard and a lanyard keeping several people in orderly lines separated by stanchions in an industrial warehouse"</a:t>
            </a:r>
          </a:p>
        </p:txBody>
      </p:sp>
      <p:sp>
        <p:nvSpPr>
          <p:cNvPr id="259" name="Square"/>
          <p:cNvSpPr/>
          <p:nvPr/>
        </p:nvSpPr>
        <p:spPr>
          <a:xfrm>
            <a:off x="15238959" y="5815975"/>
            <a:ext cx="1270001" cy="1270001"/>
          </a:xfrm>
          <a:prstGeom prst="rect">
            <a:avLst/>
          </a:prstGeom>
          <a:ln w="152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0" name="Square"/>
          <p:cNvSpPr/>
          <p:nvPr/>
        </p:nvSpPr>
        <p:spPr>
          <a:xfrm>
            <a:off x="21774253" y="5815975"/>
            <a:ext cx="1270001" cy="1270001"/>
          </a:xfrm>
          <a:prstGeom prst="rect">
            <a:avLst/>
          </a:prstGeom>
          <a:ln w="152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  <p:bldP build="whole" bldLvl="1" animBg="1" rev="0" advAuto="0" spid="260" grpId="3"/>
      <p:bldP build="whole" bldLvl="1" animBg="1" rev="0" advAuto="0" spid="256" grpId="2"/>
      <p:bldP build="whole" bldLvl="1" animBg="1" rev="0" advAuto="0" spid="259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Close-up of a hot-air balloon viewed from below" descr="Close-up of a hot-air balloon viewed from below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058650" y="1270000"/>
            <a:ext cx="11188700" cy="11188700"/>
          </a:xfrm>
          <a:prstGeom prst="rect">
            <a:avLst/>
          </a:prstGeom>
        </p:spPr>
      </p:pic>
      <p:sp>
        <p:nvSpPr>
          <p:cNvPr id="265" name="Buffers"/>
          <p:cNvSpPr txBox="1"/>
          <p:nvPr>
            <p:ph type="title"/>
          </p:nvPr>
        </p:nvSpPr>
        <p:spPr>
          <a:xfrm>
            <a:off x="1206500" y="1270000"/>
            <a:ext cx="9779000" cy="1702279"/>
          </a:xfrm>
          <a:prstGeom prst="rect">
            <a:avLst/>
          </a:prstGeom>
        </p:spPr>
        <p:txBody>
          <a:bodyPr anchor="t"/>
          <a:lstStyle/>
          <a:p>
            <a:pPr/>
            <a:r>
              <a:t>Buffers</a:t>
            </a:r>
          </a:p>
        </p:txBody>
      </p:sp>
      <p:sp>
        <p:nvSpPr>
          <p:cNvPr id="266" name="type Buffers =…"/>
          <p:cNvSpPr txBox="1"/>
          <p:nvPr/>
        </p:nvSpPr>
        <p:spPr>
          <a:xfrm>
            <a:off x="1825134" y="4779960"/>
            <a:ext cx="9289555" cy="565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type Buffers =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HashMap&lt;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u8, // Weather station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VecDeque&lt;WeatherMessage&gt;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&gt;</a:t>
            </a:r>
          </a:p>
        </p:txBody>
      </p:sp>
      <p:pic>
        <p:nvPicPr>
          <p:cNvPr id="267" name="mary_face.png" descr="mary_fa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54693" y="5075169"/>
            <a:ext cx="2184372" cy="1212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</a:t>
            </a:r>
          </a:p>
        </p:txBody>
      </p:sp>
      <p:sp>
        <p:nvSpPr>
          <p:cNvPr id="15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Rustacean since 2018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Rustacean since 2018</a:t>
            </a:r>
          </a:p>
          <a:p>
            <a:pPr/>
            <a:r>
              <a:t>Nix documentation team, working group lead</a:t>
            </a:r>
          </a:p>
          <a:p>
            <a:pPr/>
            <a:r>
              <a:t>Software engineer at flox (flox.dev)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Close-up of a hot-air balloon viewed from below" descr="Close-up of a hot-air balloon viewed from below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058166" y="1263650"/>
            <a:ext cx="11188701" cy="11188700"/>
          </a:xfrm>
          <a:prstGeom prst="rect">
            <a:avLst/>
          </a:prstGeom>
        </p:spPr>
      </p:pic>
      <p:sp>
        <p:nvSpPr>
          <p:cNvPr id="272" name="Meet Dino Demuxer"/>
          <p:cNvSpPr txBox="1"/>
          <p:nvPr>
            <p:ph type="title"/>
          </p:nvPr>
        </p:nvSpPr>
        <p:spPr>
          <a:xfrm>
            <a:off x="1206500" y="1270000"/>
            <a:ext cx="9779000" cy="2471747"/>
          </a:xfrm>
          <a:prstGeom prst="rect">
            <a:avLst/>
          </a:prstGeom>
        </p:spPr>
        <p:txBody>
          <a:bodyPr/>
          <a:lstStyle/>
          <a:p>
            <a:pPr/>
            <a:r>
              <a:t>Meet Dino Demuxer</a:t>
            </a:r>
          </a:p>
        </p:txBody>
      </p:sp>
      <p:sp>
        <p:nvSpPr>
          <p:cNvPr id="273" name="&quot;Demux&quot; = &quot;demultiplex&quot;…"/>
          <p:cNvSpPr txBox="1"/>
          <p:nvPr>
            <p:ph type="body" sz="half" idx="1"/>
          </p:nvPr>
        </p:nvSpPr>
        <p:spPr>
          <a:xfrm>
            <a:off x="1206500" y="4301300"/>
            <a:ext cx="9779000" cy="8144700"/>
          </a:xfrm>
          <a:prstGeom prst="rect">
            <a:avLst/>
          </a:prstGeom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"Demux" = "demultiplex"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Ingests the mixed message stream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Sends messages to the correct buffer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Beatrix maintains order within that buffer</a:t>
            </a:r>
          </a:p>
        </p:txBody>
      </p:sp>
      <p:sp>
        <p:nvSpPr>
          <p:cNvPr id="274" name="Rectangle"/>
          <p:cNvSpPr/>
          <p:nvPr/>
        </p:nvSpPr>
        <p:spPr>
          <a:xfrm>
            <a:off x="11557000" y="6715385"/>
            <a:ext cx="3125692" cy="4411897"/>
          </a:xfrm>
          <a:prstGeom prst="rect">
            <a:avLst/>
          </a:prstGeom>
          <a:ln w="152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5" name="???"/>
          <p:cNvSpPr txBox="1"/>
          <p:nvPr/>
        </p:nvSpPr>
        <p:spPr>
          <a:xfrm>
            <a:off x="9911114" y="10152120"/>
            <a:ext cx="1470051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1"/>
      <p:bldP build="whole" bldLvl="1" animBg="1" rev="0" advAuto="0" spid="275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Message inser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Message insertion</a:t>
            </a:r>
          </a:p>
        </p:txBody>
      </p:sp>
      <p:sp>
        <p:nvSpPr>
          <p:cNvPr id="28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1" name="buffers_missing_message.png" descr="buffers_missing_mess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5611" y="2490093"/>
            <a:ext cx="10404164" cy="10404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beatrix_face.png" descr="beatrix_fa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90895" y="1700395"/>
            <a:ext cx="2752458" cy="172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dino_face.png" descr="dino_fac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5462" y="3954702"/>
            <a:ext cx="2752458" cy="1596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mary_face.png" descr="mary_fac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0059" y="5776626"/>
            <a:ext cx="2703265" cy="150033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Line"/>
          <p:cNvSpPr/>
          <p:nvPr/>
        </p:nvSpPr>
        <p:spPr>
          <a:xfrm flipV="1">
            <a:off x="4798442" y="2523251"/>
            <a:ext cx="7843758" cy="3237562"/>
          </a:xfrm>
          <a:prstGeom prst="line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6" name="Dino brings the message to the correct buffer"/>
          <p:cNvSpPr txBox="1"/>
          <p:nvPr/>
        </p:nvSpPr>
        <p:spPr>
          <a:xfrm>
            <a:off x="1193967" y="7986965"/>
            <a:ext cx="8033164" cy="1733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Dino brings the message to the correct buffer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essage inser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Message insertion</a:t>
            </a:r>
          </a:p>
        </p:txBody>
      </p:sp>
      <p:sp>
        <p:nvSpPr>
          <p:cNvPr id="29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buffers.png" descr="buffe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5611" y="2490093"/>
            <a:ext cx="10404164" cy="10404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beatrix_face.png" descr="beatrix_fa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2554" y="4071635"/>
            <a:ext cx="2752458" cy="172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mary_face.png" descr="mary_fac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81951" y="4183448"/>
            <a:ext cx="2703265" cy="1500335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Beatrix puts the message in the correct order"/>
          <p:cNvSpPr txBox="1"/>
          <p:nvPr/>
        </p:nvSpPr>
        <p:spPr>
          <a:xfrm>
            <a:off x="1193967" y="7986965"/>
            <a:ext cx="8033164" cy="1733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Beatrix puts the message in the correct order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roblem: coordinating buffer ac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coordinating buffer access</a:t>
            </a:r>
          </a:p>
        </p:txBody>
      </p:sp>
      <p:sp>
        <p:nvSpPr>
          <p:cNvPr id="30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Dino tells Mary to wait with Beatri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Dino tells Mary to wait with Beatrix</a:t>
            </a:r>
          </a:p>
          <a:p>
            <a:pPr/>
            <a:r>
              <a:t>Beatrix puts Mary in the right position in line</a:t>
            </a:r>
          </a:p>
          <a:p>
            <a:pPr/>
            <a:r>
              <a:t>Greta Grouper pulls messages out of the buffer</a:t>
            </a:r>
          </a:p>
          <a:p>
            <a:pPr/>
            <a:r>
              <a:t>How do we prevent a race condition?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Close-up of a hot-air balloon viewed from below" descr="Close-up of a hot-air balloon viewed from below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2383" t="0" r="0" b="0"/>
          <a:stretch>
            <a:fillRect/>
          </a:stretch>
        </p:blipFill>
        <p:spPr>
          <a:xfrm>
            <a:off x="12192000" y="1270000"/>
            <a:ext cx="10922000" cy="11188700"/>
          </a:xfrm>
          <a:prstGeom prst="rect">
            <a:avLst/>
          </a:prstGeom>
        </p:spPr>
      </p:pic>
      <p:sp>
        <p:nvSpPr>
          <p:cNvPr id="306" name="Meet Mitch Mutex"/>
          <p:cNvSpPr txBox="1"/>
          <p:nvPr>
            <p:ph type="title"/>
          </p:nvPr>
        </p:nvSpPr>
        <p:spPr>
          <a:xfrm>
            <a:off x="1206500" y="1270000"/>
            <a:ext cx="9779000" cy="1771391"/>
          </a:xfrm>
          <a:prstGeom prst="rect">
            <a:avLst/>
          </a:prstGeom>
        </p:spPr>
        <p:txBody>
          <a:bodyPr anchor="t"/>
          <a:lstStyle/>
          <a:p>
            <a:pPr/>
            <a:r>
              <a:t>Meet Mitch Mutex</a:t>
            </a:r>
          </a:p>
        </p:txBody>
      </p:sp>
      <p:sp>
        <p:nvSpPr>
          <p:cNvPr id="307" name="Arc&lt;Mutex&lt;Buffers&gt;&gt;"/>
          <p:cNvSpPr txBox="1"/>
          <p:nvPr>
            <p:ph type="body" sz="quarter" idx="1"/>
          </p:nvPr>
        </p:nvSpPr>
        <p:spPr>
          <a:xfrm>
            <a:off x="1206500" y="7057052"/>
            <a:ext cx="9779000" cy="5385424"/>
          </a:xfrm>
          <a:prstGeom prst="rect">
            <a:avLst/>
          </a:prstGeom>
        </p:spPr>
        <p:txBody>
          <a:bodyPr/>
          <a:lstStyle>
            <a:lvl1pPr algn="ctr" defTabSz="2438338">
              <a:lnSpc>
                <a:spcPct val="90000"/>
              </a:lnSpc>
              <a:spcBef>
                <a:spcPts val="4500"/>
              </a:spcBef>
              <a:defRPr b="0" sz="4800">
                <a:latin typeface="Hack Regular"/>
                <a:ea typeface="Hack Regular"/>
                <a:cs typeface="Hack Regular"/>
                <a:sym typeface="Hack Regular"/>
              </a:defRPr>
            </a:lvl1pPr>
          </a:lstStyle>
          <a:p>
            <a:pPr/>
            <a:r>
              <a:t>Arc&lt;Mutex&lt;Buffers&gt;&gt;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app_detailed.png" descr="app_detail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077" y="2952222"/>
            <a:ext cx="22743846" cy="781155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Rectangle"/>
          <p:cNvSpPr/>
          <p:nvPr/>
        </p:nvSpPr>
        <p:spPr>
          <a:xfrm>
            <a:off x="3155587" y="2509603"/>
            <a:ext cx="8215390" cy="8696794"/>
          </a:xfrm>
          <a:prstGeom prst="rect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YOU ARE HERE"/>
          <p:cNvSpPr txBox="1"/>
          <p:nvPr/>
        </p:nvSpPr>
        <p:spPr>
          <a:xfrm>
            <a:off x="3073150" y="1406270"/>
            <a:ext cx="5645659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1"/>
      <p:bldP build="whole" bldLvl="1" animBg="1" rev="0" advAuto="0" spid="312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roblem: parallel exec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parallel execution</a:t>
            </a:r>
          </a:p>
        </p:txBody>
      </p:sp>
      <p:sp>
        <p:nvSpPr>
          <p:cNvPr id="31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Futures can execute concurrently on a single threa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Futures can execute concurrently on a single thread</a:t>
            </a:r>
          </a:p>
          <a:p>
            <a:pPr/>
            <a:r>
              <a:t>Sometimes you still want them to execute </a:t>
            </a:r>
            <a:r>
              <a:rPr i="1"/>
              <a:t>at the same time</a:t>
            </a:r>
            <a:endParaRPr i="1"/>
          </a:p>
          <a:p>
            <a:pPr/>
            <a:r>
              <a:t>Solution: tasks</a:t>
            </a:r>
          </a:p>
        </p:txBody>
      </p:sp>
      <p:sp>
        <p:nvSpPr>
          <p:cNvPr id="320" name="let demuxer_future = demuxer(...);…"/>
          <p:cNvSpPr txBox="1"/>
          <p:nvPr/>
        </p:nvSpPr>
        <p:spPr>
          <a:xfrm>
            <a:off x="1812689" y="8819774"/>
            <a:ext cx="20758622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400">
                <a:solidFill>
                  <a:srgbClr val="FFFFF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let demuxer_future = demuxer(...);</a:t>
            </a:r>
          </a:p>
          <a:p>
            <a:pPr algn="l">
              <a:defRPr sz="5400">
                <a:solidFill>
                  <a:srgbClr val="FFFFF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let demuxer_handle = tokio::spawn(demuxer_future);</a:t>
            </a:r>
          </a:p>
          <a:p>
            <a:pPr algn="l">
              <a:defRPr sz="5400">
                <a:solidFill>
                  <a:srgbClr val="FFFFF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...(other tasks)...</a:t>
            </a:r>
          </a:p>
          <a:p>
            <a:pPr algn="l">
              <a:defRPr sz="5400">
                <a:solidFill>
                  <a:srgbClr val="FFFFF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futures::select!{...};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roblem: grouping mess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grouping messages</a:t>
            </a:r>
          </a:p>
        </p:txBody>
      </p:sp>
      <p:sp>
        <p:nvSpPr>
          <p:cNvPr id="32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Prediction algorithm wants a snapshot of the wor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 algorithm wants a snapshot of the world</a:t>
            </a:r>
          </a:p>
          <a:p>
            <a:pPr/>
            <a:r>
              <a:t>We need messages from the "same time"</a:t>
            </a:r>
          </a:p>
          <a:p>
            <a:pPr/>
            <a:r>
              <a:t>Lots of tricky details here</a:t>
            </a:r>
          </a:p>
          <a:p>
            <a:pPr lvl="1"/>
            <a:r>
              <a:t>How long do you wait for late arrivals?</a:t>
            </a:r>
          </a:p>
          <a:p>
            <a:pPr lvl="1"/>
            <a:r>
              <a:t>"Same time" doesn't exist</a:t>
            </a:r>
          </a:p>
          <a:p>
            <a:pPr lvl="1"/>
            <a:r>
              <a:t>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roblem: grouping mess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grouping messages</a:t>
            </a:r>
          </a:p>
        </p:txBody>
      </p:sp>
      <p:grpSp>
        <p:nvGrpSpPr>
          <p:cNvPr id="333" name="Group"/>
          <p:cNvGrpSpPr/>
          <p:nvPr/>
        </p:nvGrpSpPr>
        <p:grpSpPr>
          <a:xfrm>
            <a:off x="1552004" y="2523633"/>
            <a:ext cx="10404164" cy="10404164"/>
            <a:chOff x="0" y="0"/>
            <a:chExt cx="10404162" cy="10404162"/>
          </a:xfrm>
        </p:grpSpPr>
        <p:pic>
          <p:nvPicPr>
            <p:cNvPr id="331" name="buffers.png" descr="buffer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0404163" cy="10404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mary_face.png" descr="mary_fac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6340" y="1693355"/>
              <a:ext cx="2703265" cy="150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4" name="Rectangle"/>
          <p:cNvSpPr/>
          <p:nvPr/>
        </p:nvSpPr>
        <p:spPr>
          <a:xfrm>
            <a:off x="1813462" y="3465073"/>
            <a:ext cx="9624291" cy="2514213"/>
          </a:xfrm>
          <a:prstGeom prst="rect">
            <a:avLst/>
          </a:prstGeom>
          <a:ln w="139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35" name="buffers_after_grouping.png" descr="buffers_after_group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9400" y="2527300"/>
            <a:ext cx="10396831" cy="103968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8" name="Group"/>
          <p:cNvGrpSpPr/>
          <p:nvPr/>
        </p:nvGrpSpPr>
        <p:grpSpPr>
          <a:xfrm>
            <a:off x="18696165" y="3928394"/>
            <a:ext cx="2703265" cy="4654726"/>
            <a:chOff x="0" y="0"/>
            <a:chExt cx="2703263" cy="4654725"/>
          </a:xfrm>
        </p:grpSpPr>
        <p:pic>
          <p:nvPicPr>
            <p:cNvPr id="336" name="message_group.png" descr="message_group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20687" y="0"/>
              <a:ext cx="1861891" cy="4654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7" name="mary_face.png" descr="mary_fac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3617"/>
              <a:ext cx="2703264" cy="150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9" name="Line"/>
          <p:cNvSpPr/>
          <p:nvPr/>
        </p:nvSpPr>
        <p:spPr>
          <a:xfrm>
            <a:off x="12451963" y="5760812"/>
            <a:ext cx="5748407" cy="1"/>
          </a:xfrm>
          <a:prstGeom prst="line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2"/>
      <p:bldP build="whole" bldLvl="1" animBg="1" rev="0" advAuto="0" spid="338" grpId="3"/>
      <p:bldP build="whole" bldLvl="1" animBg="1" rev="0" advAuto="0" spid="334" grpId="1"/>
      <p:bldP build="whole" bldLvl="1" animBg="1" rev="0" advAuto="0" spid="339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roblem: grouping mess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grouping messages</a:t>
            </a:r>
          </a:p>
        </p:txBody>
      </p:sp>
      <p:sp>
        <p:nvSpPr>
          <p:cNvPr id="34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tation 1…"/>
          <p:cNvSpPr/>
          <p:nvPr/>
        </p:nvSpPr>
        <p:spPr>
          <a:xfrm>
            <a:off x="7716811" y="4339860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1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2</a:t>
            </a:r>
          </a:p>
        </p:txBody>
      </p:sp>
      <p:sp>
        <p:nvSpPr>
          <p:cNvPr id="344" name="Station 1…"/>
          <p:cNvSpPr/>
          <p:nvPr/>
        </p:nvSpPr>
        <p:spPr>
          <a:xfrm>
            <a:off x="7716811" y="8568399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1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4</a:t>
            </a:r>
          </a:p>
        </p:txBody>
      </p:sp>
      <p:sp>
        <p:nvSpPr>
          <p:cNvPr id="345" name="Station 1…"/>
          <p:cNvSpPr/>
          <p:nvPr/>
        </p:nvSpPr>
        <p:spPr>
          <a:xfrm>
            <a:off x="7716811" y="6454130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1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3</a:t>
            </a:r>
          </a:p>
        </p:txBody>
      </p:sp>
      <p:sp>
        <p:nvSpPr>
          <p:cNvPr id="346" name="Station 3…"/>
          <p:cNvSpPr/>
          <p:nvPr/>
        </p:nvSpPr>
        <p:spPr>
          <a:xfrm>
            <a:off x="14127188" y="4339860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3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1</a:t>
            </a:r>
          </a:p>
        </p:txBody>
      </p:sp>
      <p:sp>
        <p:nvSpPr>
          <p:cNvPr id="347" name="Station 3…"/>
          <p:cNvSpPr/>
          <p:nvPr/>
        </p:nvSpPr>
        <p:spPr>
          <a:xfrm>
            <a:off x="14127188" y="8568399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3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3</a:t>
            </a:r>
          </a:p>
        </p:txBody>
      </p:sp>
      <p:sp>
        <p:nvSpPr>
          <p:cNvPr id="348" name="Station 3…"/>
          <p:cNvSpPr/>
          <p:nvPr/>
        </p:nvSpPr>
        <p:spPr>
          <a:xfrm>
            <a:off x="14127188" y="6454130"/>
            <a:ext cx="2540001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3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2</a:t>
            </a:r>
          </a:p>
        </p:txBody>
      </p:sp>
      <p:sp>
        <p:nvSpPr>
          <p:cNvPr id="349" name="Station 2…"/>
          <p:cNvSpPr/>
          <p:nvPr/>
        </p:nvSpPr>
        <p:spPr>
          <a:xfrm>
            <a:off x="10922000" y="4339860"/>
            <a:ext cx="2540000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2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1</a:t>
            </a:r>
          </a:p>
        </p:txBody>
      </p:sp>
      <p:sp>
        <p:nvSpPr>
          <p:cNvPr id="350" name="Station 2…"/>
          <p:cNvSpPr/>
          <p:nvPr/>
        </p:nvSpPr>
        <p:spPr>
          <a:xfrm>
            <a:off x="10922000" y="8568399"/>
            <a:ext cx="2540000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2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3</a:t>
            </a:r>
          </a:p>
        </p:txBody>
      </p:sp>
      <p:sp>
        <p:nvSpPr>
          <p:cNvPr id="351" name="Station 2…"/>
          <p:cNvSpPr/>
          <p:nvPr/>
        </p:nvSpPr>
        <p:spPr>
          <a:xfrm>
            <a:off x="10922000" y="6454130"/>
            <a:ext cx="2540000" cy="16858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2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2</a:t>
            </a:r>
          </a:p>
        </p:txBody>
      </p:sp>
      <p:sp>
        <p:nvSpPr>
          <p:cNvPr id="352" name="Station 2…"/>
          <p:cNvSpPr/>
          <p:nvPr/>
        </p:nvSpPr>
        <p:spPr>
          <a:xfrm>
            <a:off x="10922000" y="10682668"/>
            <a:ext cx="2540000" cy="16858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2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4</a:t>
            </a:r>
          </a:p>
        </p:txBody>
      </p:sp>
      <p:sp>
        <p:nvSpPr>
          <p:cNvPr id="353" name="Station 3…"/>
          <p:cNvSpPr/>
          <p:nvPr/>
        </p:nvSpPr>
        <p:spPr>
          <a:xfrm>
            <a:off x="14127188" y="10682668"/>
            <a:ext cx="2540001" cy="16858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Station 3</a:t>
            </a:r>
          </a:p>
          <a:p>
            <a: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Msg 4</a:t>
            </a:r>
          </a:p>
        </p:txBody>
      </p:sp>
      <p:sp>
        <p:nvSpPr>
          <p:cNvPr id="354" name="🕝"/>
          <p:cNvSpPr txBox="1"/>
          <p:nvPr/>
        </p:nvSpPr>
        <p:spPr>
          <a:xfrm>
            <a:off x="1316011" y="7824092"/>
            <a:ext cx="2133601" cy="275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900"/>
            </a:lvl1pPr>
          </a:lstStyle>
          <a:p>
            <a:pPr/>
            <a:r>
              <a:t>🕝</a:t>
            </a:r>
          </a:p>
        </p:txBody>
      </p:sp>
      <p:pic>
        <p:nvPicPr>
          <p:cNvPr id="355" name="mary_face.png" descr="mary_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3547" y="4432638"/>
            <a:ext cx="2703265" cy="1500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29 0.153400" origin="layout" pathEditMode="relative">
                                      <p:cBhvr>
                                        <p:cTn id="10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72 0.154457" origin="layout" pathEditMode="relative">
                                      <p:cBhvr>
                                        <p:cTn id="1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727 0.154529" origin="layout" pathEditMode="relative">
                                      <p:cBhvr>
                                        <p:cTn id="16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61136 -0.000512" origin="layout" pathEditMode="relative">
                                      <p:cBhvr>
                                        <p:cTn id="2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23847 0.162334" origin="layout" pathEditMode="relative">
                                      <p:cBhvr>
                                        <p:cTn id="32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95586 0.315214" origin="layout" pathEditMode="relative">
                                      <p:cBhvr>
                                        <p:cTn id="35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6"/>
      <p:bldP build="whole" bldLvl="1" animBg="1" rev="0" advAuto="0" spid="354" grpId="1"/>
      <p:bldP build="whole" bldLvl="1" animBg="1" rev="0" advAuto="0" spid="355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CT 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 I</a:t>
            </a:r>
          </a:p>
        </p:txBody>
      </p:sp>
      <p:sp>
        <p:nvSpPr>
          <p:cNvPr id="162" name="Genesi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Genesis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Meet Greta Grouper"/>
          <p:cNvSpPr txBox="1"/>
          <p:nvPr>
            <p:ph type="title"/>
          </p:nvPr>
        </p:nvSpPr>
        <p:spPr>
          <a:xfrm>
            <a:off x="1206500" y="1270000"/>
            <a:ext cx="9779000" cy="2710658"/>
          </a:xfrm>
          <a:prstGeom prst="rect">
            <a:avLst/>
          </a:prstGeom>
        </p:spPr>
        <p:txBody>
          <a:bodyPr anchor="t"/>
          <a:lstStyle/>
          <a:p>
            <a:pPr/>
            <a:r>
              <a:t>Meet Greta Grouper</a:t>
            </a:r>
          </a:p>
        </p:txBody>
      </p:sp>
      <p:sp>
        <p:nvSpPr>
          <p:cNvPr id="360" name="Pulls messages out of the buffers…"/>
          <p:cNvSpPr txBox="1"/>
          <p:nvPr>
            <p:ph type="body" sz="half" idx="1"/>
          </p:nvPr>
        </p:nvSpPr>
        <p:spPr>
          <a:xfrm>
            <a:off x="1206500" y="4030591"/>
            <a:ext cx="9779000" cy="8415409"/>
          </a:xfrm>
          <a:prstGeom prst="rect">
            <a:avLst/>
          </a:prstGeom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Pulls messages out of the buffers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Packages them into a group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Sends that group off for processing</a:t>
            </a:r>
          </a:p>
        </p:txBody>
      </p:sp>
      <p:pic>
        <p:nvPicPr>
          <p:cNvPr id="361" name="greta_grouper.png" descr="greta_group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39302" y="1044787"/>
            <a:ext cx="11626427" cy="11626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roblem: getting data out of 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getting data out of tasks</a:t>
            </a:r>
          </a:p>
        </p:txBody>
      </p:sp>
      <p:sp>
        <p:nvSpPr>
          <p:cNvPr id="36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A task isn't a function, how do you get data out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task isn't a function, how do you get data out?</a:t>
            </a:r>
          </a:p>
          <a:p>
            <a:pPr/>
            <a:r>
              <a:t>One option: write to an external data structure (e.g. demuxer -&gt; buffers)</a:t>
            </a:r>
          </a:p>
          <a:p>
            <a:pPr/>
            <a:r>
              <a:t>Another option: channels!</a:t>
            </a:r>
          </a:p>
          <a:p>
            <a:pPr lvl="1"/>
            <a:r>
              <a:t>Basically a computer wormhole</a:t>
            </a:r>
          </a:p>
          <a:p>
            <a:pPr lvl="1">
              <a:defRPr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futures::sync::mpsc::channel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3" name="app_detailed.png" descr="app_detai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077" y="2952222"/>
            <a:ext cx="22743846" cy="781155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Rectangle"/>
          <p:cNvSpPr/>
          <p:nvPr/>
        </p:nvSpPr>
        <p:spPr>
          <a:xfrm>
            <a:off x="7855680" y="6555587"/>
            <a:ext cx="5385780" cy="4931890"/>
          </a:xfrm>
          <a:prstGeom prst="rect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5" name="YOU ARE HERE"/>
          <p:cNvSpPr txBox="1"/>
          <p:nvPr/>
        </p:nvSpPr>
        <p:spPr>
          <a:xfrm>
            <a:off x="7725740" y="11679619"/>
            <a:ext cx="5645659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1"/>
      <p:bldP build="whole" bldLvl="1" animBg="1" rev="0" advAuto="0" spid="374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CT II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 III</a:t>
            </a:r>
          </a:p>
        </p:txBody>
      </p:sp>
      <p:sp>
        <p:nvSpPr>
          <p:cNvPr id="378" name="Metamorphosi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Metamorphosis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4" name="app_detailed.png" descr="app_detai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077" y="2952222"/>
            <a:ext cx="22743846" cy="781155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Rectangle"/>
          <p:cNvSpPr/>
          <p:nvPr/>
        </p:nvSpPr>
        <p:spPr>
          <a:xfrm>
            <a:off x="11087934" y="6949078"/>
            <a:ext cx="7500360" cy="4911360"/>
          </a:xfrm>
          <a:prstGeom prst="rect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6" name="YOU ARE HERE"/>
          <p:cNvSpPr txBox="1"/>
          <p:nvPr/>
        </p:nvSpPr>
        <p:spPr>
          <a:xfrm>
            <a:off x="12015285" y="11904471"/>
            <a:ext cx="5645659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2"/>
      <p:bldP build="whole" bldLvl="1" animBg="1" rev="0" advAuto="0" spid="38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making_predictions.png" descr="making_predictio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7867" y="2749209"/>
            <a:ext cx="20726401" cy="10464801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Making predi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predictions</a:t>
            </a:r>
          </a:p>
        </p:txBody>
      </p:sp>
      <p:pic>
        <p:nvPicPr>
          <p:cNvPr id="390" name="mary_face.png" descr="mary_fa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34764" y="3277473"/>
            <a:ext cx="3368707" cy="1869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Meet The Processor"/>
          <p:cNvSpPr txBox="1"/>
          <p:nvPr>
            <p:ph type="title"/>
          </p:nvPr>
        </p:nvSpPr>
        <p:spPr>
          <a:xfrm>
            <a:off x="736931" y="2209136"/>
            <a:ext cx="9368981" cy="5882273"/>
          </a:xfrm>
          <a:prstGeom prst="rect">
            <a:avLst/>
          </a:prstGeom>
        </p:spPr>
        <p:txBody>
          <a:bodyPr/>
          <a:lstStyle/>
          <a:p>
            <a:pPr/>
            <a:r>
              <a:t>Meet The Processor</a:t>
            </a:r>
          </a:p>
        </p:txBody>
      </p:sp>
      <p:pic>
        <p:nvPicPr>
          <p:cNvPr id="395" name="the_processor.png" descr="the_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0754" y="603035"/>
            <a:ext cx="12743830" cy="12743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redictions.png" descr="predictions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171528" y="677465"/>
            <a:ext cx="12360918" cy="12360918"/>
          </a:xfrm>
          <a:prstGeom prst="rect">
            <a:avLst/>
          </a:prstGeom>
        </p:spPr>
      </p:pic>
      <p:sp>
        <p:nvSpPr>
          <p:cNvPr id="400" name="Meet The Prediction"/>
          <p:cNvSpPr txBox="1"/>
          <p:nvPr>
            <p:ph type="title"/>
          </p:nvPr>
        </p:nvSpPr>
        <p:spPr>
          <a:xfrm>
            <a:off x="1206500" y="1270000"/>
            <a:ext cx="9779000" cy="2638074"/>
          </a:xfrm>
          <a:prstGeom prst="rect">
            <a:avLst/>
          </a:prstGeom>
        </p:spPr>
        <p:txBody>
          <a:bodyPr anchor="t"/>
          <a:lstStyle/>
          <a:p>
            <a:pPr/>
            <a:r>
              <a:t>Meet The Prediction</a:t>
            </a:r>
          </a:p>
        </p:txBody>
      </p:sp>
      <p:sp>
        <p:nvSpPr>
          <p:cNvPr id="401" name="&quot;A glowing ball of light with several faces&quot;"/>
          <p:cNvSpPr txBox="1"/>
          <p:nvPr>
            <p:ph type="body" sz="half" idx="1"/>
          </p:nvPr>
        </p:nvSpPr>
        <p:spPr>
          <a:xfrm>
            <a:off x="1206500" y="3987158"/>
            <a:ext cx="9779000" cy="8458842"/>
          </a:xfrm>
          <a:prstGeom prst="rect">
            <a:avLst/>
          </a:prstGeom>
        </p:spPr>
        <p:txBody>
          <a:bodyPr anchor="ctr"/>
          <a:lstStyle/>
          <a:p>
            <a:pPr/>
            <a:r>
              <a:t>"A glowing ball of light with several faces"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9" grpId="2"/>
      <p:bldP build="whole" bldLvl="1" animBg="1" rev="0" advAuto="0" spid="40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adma_publisher.png" descr="padma_publisher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2383" b="0"/>
          <a:stretch>
            <a:fillRect/>
          </a:stretch>
        </p:blipFill>
        <p:spPr>
          <a:xfrm>
            <a:off x="12192000" y="1270000"/>
            <a:ext cx="10922000" cy="11188700"/>
          </a:xfrm>
          <a:prstGeom prst="rect">
            <a:avLst/>
          </a:prstGeom>
        </p:spPr>
      </p:pic>
      <p:sp>
        <p:nvSpPr>
          <p:cNvPr id="406" name="Meet Padma Publisher"/>
          <p:cNvSpPr txBox="1"/>
          <p:nvPr>
            <p:ph type="title"/>
          </p:nvPr>
        </p:nvSpPr>
        <p:spPr>
          <a:xfrm>
            <a:off x="1357432" y="5598707"/>
            <a:ext cx="9779001" cy="2518586"/>
          </a:xfrm>
          <a:prstGeom prst="rect">
            <a:avLst/>
          </a:prstGeom>
        </p:spPr>
        <p:txBody>
          <a:bodyPr anchor="t"/>
          <a:lstStyle/>
          <a:p>
            <a:pPr/>
            <a:r>
              <a:t>Meet Padma Publisher</a:t>
            </a:r>
          </a:p>
        </p:txBody>
      </p:sp>
      <p:sp>
        <p:nvSpPr>
          <p:cNvPr id="407" name="Rectangle"/>
          <p:cNvSpPr/>
          <p:nvPr/>
        </p:nvSpPr>
        <p:spPr>
          <a:xfrm>
            <a:off x="18951472" y="6428569"/>
            <a:ext cx="4675391" cy="3772337"/>
          </a:xfrm>
          <a:prstGeom prst="rect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FIN"/>
          <p:cNvSpPr txBox="1"/>
          <p:nvPr>
            <p:ph type="body" sz="half" idx="1"/>
          </p:nvPr>
        </p:nvSpPr>
        <p:spPr>
          <a:xfrm>
            <a:off x="1206500" y="4830058"/>
            <a:ext cx="21971000" cy="4055884"/>
          </a:xfrm>
          <a:prstGeom prst="rect">
            <a:avLst/>
          </a:prstGeom>
        </p:spPr>
        <p:txBody>
          <a:bodyPr/>
          <a:lstStyle/>
          <a:p>
            <a:pPr/>
            <a:r>
              <a:t>FIN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etting the st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the stage</a:t>
            </a:r>
          </a:p>
        </p:txBody>
      </p:sp>
      <p:pic>
        <p:nvPicPr>
          <p:cNvPr id="167" name="high_level_system.png" descr="high_level_syste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709" y="3181682"/>
            <a:ext cx="22130582" cy="9045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41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Me…"/>
          <p:cNvSpPr txBox="1"/>
          <p:nvPr/>
        </p:nvSpPr>
        <p:spPr>
          <a:xfrm>
            <a:off x="1189205" y="3685784"/>
            <a:ext cx="15548764" cy="938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FFFFFF"/>
                </a:solidFill>
              </a:defRPr>
            </a:pPr>
            <a:r>
              <a:t>Me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FFFFFF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tinkering.xyz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https://hachyderm.io/@zmitchell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FFFFFF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https://github.com/zmitchell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FFFFFF"/>
                </a:solidFill>
              </a:defRPr>
            </a:pPr>
            <a:r>
              <a:t>Code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FFFFFF"/>
                </a:solidFill>
              </a:defRPr>
            </a:pPr>
            <a:r>
              <a:t>https://github.com/zmitchell/streaming-weather-app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FFFFFF"/>
                </a:solidFill>
              </a:defRPr>
            </a:pPr>
            <a:r>
              <a:t>Slides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FFFFFF"/>
                </a:solidFill>
              </a:defRPr>
            </a:pPr>
            <a:r>
              <a:t>https://github.com/zmitchell/talks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Weather predi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Weather predictions</a:t>
            </a:r>
          </a:p>
        </p:txBody>
      </p:sp>
      <p:pic>
        <p:nvPicPr>
          <p:cNvPr id="172" name="making_predictions.png" descr="making_predictions.png"/>
          <p:cNvPicPr>
            <a:picLocks noChangeAspect="1"/>
          </p:cNvPicPr>
          <p:nvPr/>
        </p:nvPicPr>
        <p:blipFill>
          <a:blip r:embed="rId3">
            <a:extLst/>
          </a:blip>
          <a:srcRect l="14314" t="0" r="14314" b="0"/>
          <a:stretch>
            <a:fillRect/>
          </a:stretch>
        </p:blipFill>
        <p:spPr>
          <a:xfrm>
            <a:off x="5116314" y="2913201"/>
            <a:ext cx="14151422" cy="10011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creepy_mary.png" descr="creepy_mary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2383" b="0"/>
          <a:stretch>
            <a:fillRect/>
          </a:stretch>
        </p:blipFill>
        <p:spPr>
          <a:xfrm>
            <a:off x="12192000" y="1270000"/>
            <a:ext cx="10922000" cy="11188700"/>
          </a:xfrm>
          <a:prstGeom prst="rect">
            <a:avLst/>
          </a:prstGeom>
        </p:spPr>
      </p:pic>
      <p:sp>
        <p:nvSpPr>
          <p:cNvPr id="177" name="Meet Mary"/>
          <p:cNvSpPr txBox="1"/>
          <p:nvPr>
            <p:ph type="title"/>
          </p:nvPr>
        </p:nvSpPr>
        <p:spPr>
          <a:xfrm>
            <a:off x="1206500" y="1270000"/>
            <a:ext cx="9779000" cy="1708830"/>
          </a:xfrm>
          <a:prstGeom prst="rect">
            <a:avLst/>
          </a:prstGeom>
        </p:spPr>
        <p:txBody>
          <a:bodyPr anchor="t"/>
          <a:lstStyle/>
          <a:p>
            <a:pPr/>
            <a:r>
              <a:t>Meet Mary</a:t>
            </a:r>
          </a:p>
        </p:txBody>
      </p:sp>
      <p:sp>
        <p:nvSpPr>
          <p:cNvPr id="178" name="&quot;An anthropomorphized cartoon envelope named Mary the Message&quot;"/>
          <p:cNvSpPr txBox="1"/>
          <p:nvPr>
            <p:ph type="body" sz="half" idx="1"/>
          </p:nvPr>
        </p:nvSpPr>
        <p:spPr>
          <a:xfrm>
            <a:off x="1206500" y="3494990"/>
            <a:ext cx="9259711" cy="8951010"/>
          </a:xfrm>
          <a:prstGeom prst="rect">
            <a:avLst/>
          </a:prstGeom>
        </p:spPr>
        <p:txBody>
          <a:bodyPr/>
          <a:lstStyle>
            <a:lvl1pPr marL="638923" indent="-469900" defTabSz="2438338">
              <a:lnSpc>
                <a:spcPct val="90000"/>
              </a:lnSpc>
              <a:defRPr b="0" spc="-138" sz="6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"An anthropomorphized cartoon envelope named Mary the Message"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  <p:bldP build="whole" bldLvl="1" animBg="1" rev="0" advAuto="0" spid="176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roblem: publishing synchron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publishing synchronization</a:t>
            </a:r>
          </a:p>
        </p:txBody>
      </p:sp>
      <p:pic>
        <p:nvPicPr>
          <p:cNvPr id="183" name="message publishing ideal.png" descr="message publishing ide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7818" y="3548134"/>
            <a:ext cx="20148364" cy="889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mary_face.png" descr="mary_fa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15556" y="4030820"/>
            <a:ext cx="2585456" cy="1434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roblem: publishing synchron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publishing synchronization</a:t>
            </a:r>
          </a:p>
        </p:txBody>
      </p:sp>
      <p:pic>
        <p:nvPicPr>
          <p:cNvPr id="189" name="message publishing real.png" descr="message publishing re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903" y="3495983"/>
            <a:ext cx="21870247" cy="8995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mary_face.png" descr="mary_fa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11204" y="3913428"/>
            <a:ext cx="2585456" cy="143494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ectangle"/>
          <p:cNvSpPr/>
          <p:nvPr/>
        </p:nvSpPr>
        <p:spPr>
          <a:xfrm>
            <a:off x="18951472" y="3136379"/>
            <a:ext cx="4477987" cy="9934580"/>
          </a:xfrm>
          <a:prstGeom prst="rect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&quot;same time&quot;?"/>
          <p:cNvSpPr txBox="1"/>
          <p:nvPr/>
        </p:nvSpPr>
        <p:spPr>
          <a:xfrm>
            <a:off x="18678660" y="2001219"/>
            <a:ext cx="5023613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"same time"?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69983 -0.000000" origin="layout" pathEditMode="relative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  <p:bldP build="whole" bldLvl="1" animBg="1" rev="0" advAuto="0" spid="19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oblem: the intern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the internet</a:t>
            </a:r>
          </a:p>
        </p:txBody>
      </p:sp>
      <p:pic>
        <p:nvPicPr>
          <p:cNvPr id="197" name="message publishing problems.png" descr="message publishing problem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4705" y="2924882"/>
            <a:ext cx="15454590" cy="9995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mary_face.png" descr="mary_fa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75176" y="3360008"/>
            <a:ext cx="2585456" cy="1434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